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60" r:id="rId4"/>
    <p:sldId id="259" r:id="rId5"/>
    <p:sldId id="258" r:id="rId6"/>
    <p:sldId id="268" r:id="rId7"/>
    <p:sldId id="261" r:id="rId8"/>
    <p:sldId id="263" r:id="rId9"/>
    <p:sldId id="267" r:id="rId10"/>
    <p:sldId id="265" r:id="rId11"/>
    <p:sldId id="266" r:id="rId12"/>
    <p:sldId id="257" r:id="rId13"/>
    <p:sldId id="262"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sar Lozano" initials="CL"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434" autoAdjust="0"/>
  </p:normalViewPr>
  <p:slideViewPr>
    <p:cSldViewPr>
      <p:cViewPr varScale="1">
        <p:scale>
          <a:sx n="54" d="100"/>
          <a:sy n="54" d="100"/>
        </p:scale>
        <p:origin x="-1450" y="-67"/>
      </p:cViewPr>
      <p:guideLst>
        <p:guide orient="horz" pos="2160"/>
        <p:guide pos="2880"/>
      </p:guideLst>
    </p:cSldViewPr>
  </p:slideViewPr>
  <p:outlineViewPr>
    <p:cViewPr>
      <p:scale>
        <a:sx n="33" d="100"/>
        <a:sy n="33" d="100"/>
      </p:scale>
      <p:origin x="274" y="4123"/>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1" d="100"/>
          <a:sy n="41" d="100"/>
        </p:scale>
        <p:origin x="-2189"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HCDMcallen\AppData\Local\Microsoft\Windows\Temporary%20Internet%20Files\Content.IE5\YNCSFTQ9\WoundCareCou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cked"/>
        <c:ser>
          <c:idx val="0"/>
          <c:order val="0"/>
          <c:tx>
            <c:strRef>
              <c:f>Sheet1!$B$1</c:f>
              <c:strCache>
                <c:ptCount val="1"/>
                <c:pt idx="0">
                  <c:v>Standard Of Care</c:v>
                </c:pt>
              </c:strCache>
            </c:strRef>
          </c:tx>
          <c:marker>
            <c:symbol val="none"/>
          </c:marker>
          <c:cat>
            <c:strRef>
              <c:f>Sheet1!$A$2:$A$5</c:f>
              <c:strCache>
                <c:ptCount val="1"/>
                <c:pt idx="0">
                  <c:v>Increase Costs</c:v>
                </c:pt>
              </c:strCache>
            </c:strRef>
          </c:cat>
          <c:val>
            <c:numRef>
              <c:f>Sheet1!$B$2:$B$5</c:f>
              <c:numCache>
                <c:formatCode>General</c:formatCode>
                <c:ptCount val="4"/>
                <c:pt idx="0">
                  <c:v>100</c:v>
                </c:pt>
              </c:numCache>
            </c:numRef>
          </c:val>
        </c:ser>
        <c:ser>
          <c:idx val="1"/>
          <c:order val="1"/>
          <c:tx>
            <c:strRef>
              <c:f>Sheet1!$C$1</c:f>
              <c:strCache>
                <c:ptCount val="1"/>
                <c:pt idx="0">
                  <c:v>Advanced Therapies</c:v>
                </c:pt>
              </c:strCache>
            </c:strRef>
          </c:tx>
          <c:marker>
            <c:symbol val="none"/>
          </c:marker>
          <c:cat>
            <c:strRef>
              <c:f>Sheet1!$A$2:$A$5</c:f>
              <c:strCache>
                <c:ptCount val="1"/>
                <c:pt idx="0">
                  <c:v>Increase Costs</c:v>
                </c:pt>
              </c:strCache>
            </c:strRef>
          </c:cat>
          <c:val>
            <c:numRef>
              <c:f>Sheet1!$C$2:$C$5</c:f>
              <c:numCache>
                <c:formatCode>General</c:formatCode>
                <c:ptCount val="4"/>
                <c:pt idx="0">
                  <c:v>200</c:v>
                </c:pt>
              </c:numCache>
            </c:numRef>
          </c:val>
        </c:ser>
        <c:ser>
          <c:idx val="2"/>
          <c:order val="2"/>
          <c:tx>
            <c:strRef>
              <c:f>Sheet1!$D$1</c:f>
              <c:strCache>
                <c:ptCount val="1"/>
                <c:pt idx="0">
                  <c:v>Surgical Int./Hospit.</c:v>
                </c:pt>
              </c:strCache>
            </c:strRef>
          </c:tx>
          <c:marker>
            <c:symbol val="none"/>
          </c:marker>
          <c:cat>
            <c:strRef>
              <c:f>Sheet1!$A$2:$A$5</c:f>
              <c:strCache>
                <c:ptCount val="1"/>
                <c:pt idx="0">
                  <c:v>Increase Costs</c:v>
                </c:pt>
              </c:strCache>
            </c:strRef>
          </c:cat>
          <c:val>
            <c:numRef>
              <c:f>Sheet1!$D$2:$D$5</c:f>
              <c:numCache>
                <c:formatCode>General</c:formatCode>
                <c:ptCount val="4"/>
                <c:pt idx="0">
                  <c:v>500</c:v>
                </c:pt>
              </c:numCache>
            </c:numRef>
          </c:val>
        </c:ser>
        <c:marker val="1"/>
        <c:axId val="87902080"/>
        <c:axId val="87903616"/>
      </c:lineChart>
      <c:catAx>
        <c:axId val="87902080"/>
        <c:scaling>
          <c:orientation val="minMax"/>
        </c:scaling>
        <c:axPos val="b"/>
        <c:numFmt formatCode="General" sourceLinked="1"/>
        <c:tickLblPos val="nextTo"/>
        <c:crossAx val="87903616"/>
        <c:crosses val="autoZero"/>
        <c:auto val="1"/>
        <c:lblAlgn val="ctr"/>
        <c:lblOffset val="100"/>
      </c:catAx>
      <c:valAx>
        <c:axId val="87903616"/>
        <c:scaling>
          <c:orientation val="minMax"/>
        </c:scaling>
        <c:delete val="1"/>
        <c:axPos val="l"/>
        <c:majorGridlines/>
        <c:numFmt formatCode="General" sourceLinked="1"/>
        <c:tickLblPos val="none"/>
        <c:crossAx val="87902080"/>
        <c:crosses val="autoZero"/>
        <c:crossBetween val="between"/>
      </c:valAx>
    </c:plotArea>
    <c:legend>
      <c:legendPos val="r"/>
      <c:layout>
        <c:manualLayout>
          <c:xMode val="edge"/>
          <c:yMode val="edge"/>
          <c:x val="0.71466504771015771"/>
          <c:y val="6.7227175919256837E-2"/>
          <c:w val="0.27598915789731898"/>
          <c:h val="0.25762563084820472"/>
        </c:manualLayout>
      </c:layout>
    </c:legend>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strRef>
              <c:f>Sheet1!$B$1</c:f>
              <c:strCache>
                <c:ptCount val="1"/>
                <c:pt idx="0">
                  <c:v>Patients</c:v>
                </c:pt>
              </c:strCache>
            </c:strRef>
          </c:tx>
          <c:cat>
            <c:strRef>
              <c:f>Sheet1!$A$2:$A$7</c:f>
              <c:strCache>
                <c:ptCount val="6"/>
                <c:pt idx="0">
                  <c:v>Pressure Ulcer</c:v>
                </c:pt>
                <c:pt idx="1">
                  <c:v>Venous Ulcer</c:v>
                </c:pt>
                <c:pt idx="2">
                  <c:v>Vascular/Arterial Ulcer</c:v>
                </c:pt>
                <c:pt idx="3">
                  <c:v>Diabetic Foot Ulcer</c:v>
                </c:pt>
                <c:pt idx="4">
                  <c:v>Surgical wound</c:v>
                </c:pt>
                <c:pt idx="5">
                  <c:v>Other Wounds Mix Ethiology</c:v>
                </c:pt>
              </c:strCache>
            </c:strRef>
          </c:cat>
          <c:val>
            <c:numRef>
              <c:f>Sheet1!$B$2:$B$7</c:f>
              <c:numCache>
                <c:formatCode>General</c:formatCode>
                <c:ptCount val="6"/>
                <c:pt idx="0">
                  <c:v>53</c:v>
                </c:pt>
                <c:pt idx="1">
                  <c:v>256</c:v>
                </c:pt>
                <c:pt idx="2">
                  <c:v>126</c:v>
                </c:pt>
                <c:pt idx="3">
                  <c:v>94</c:v>
                </c:pt>
                <c:pt idx="4">
                  <c:v>285</c:v>
                </c:pt>
                <c:pt idx="5">
                  <c:v>218</c:v>
                </c:pt>
              </c:numCache>
            </c:numRef>
          </c:val>
        </c:ser>
        <c:axId val="67364736"/>
        <c:axId val="68055040"/>
      </c:barChart>
      <c:catAx>
        <c:axId val="67364736"/>
        <c:scaling>
          <c:orientation val="minMax"/>
        </c:scaling>
        <c:axPos val="b"/>
        <c:tickLblPos val="nextTo"/>
        <c:crossAx val="68055040"/>
        <c:crosses val="autoZero"/>
        <c:auto val="1"/>
        <c:lblAlgn val="ctr"/>
        <c:lblOffset val="100"/>
      </c:catAx>
      <c:valAx>
        <c:axId val="68055040"/>
        <c:scaling>
          <c:orientation val="minMax"/>
        </c:scaling>
        <c:axPos val="l"/>
        <c:majorGridlines/>
        <c:numFmt formatCode="General" sourceLinked="1"/>
        <c:tickLblPos val="nextTo"/>
        <c:crossAx val="67364736"/>
        <c:crosses val="autoZero"/>
        <c:crossBetween val="between"/>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0.09346</cdr:x>
      <cdr:y>0.79451</cdr:y>
    </cdr:from>
    <cdr:to>
      <cdr:x>0.20561</cdr:x>
      <cdr:y>1</cdr:y>
    </cdr:to>
    <cdr:sp macro="" textlink="">
      <cdr:nvSpPr>
        <cdr:cNvPr id="2" name="TextBox 1"/>
        <cdr:cNvSpPr txBox="1"/>
      </cdr:nvSpPr>
      <cdr:spPr>
        <a:xfrm xmlns:a="http://schemas.openxmlformats.org/drawingml/2006/main">
          <a:off x="762000" y="3581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Low</a:t>
          </a:r>
          <a:endParaRPr lang="en-US" sz="1100" b="1" dirty="0"/>
        </a:p>
      </cdr:txBody>
    </cdr:sp>
  </cdr:relSizeAnchor>
  <cdr:relSizeAnchor xmlns:cdr="http://schemas.openxmlformats.org/drawingml/2006/chartDrawing">
    <cdr:from>
      <cdr:x>0.06542</cdr:x>
      <cdr:y>0.59936</cdr:y>
    </cdr:from>
    <cdr:to>
      <cdr:x>0.15888</cdr:x>
      <cdr:y>0.7021</cdr:y>
    </cdr:to>
    <cdr:sp macro="" textlink="">
      <cdr:nvSpPr>
        <cdr:cNvPr id="3" name="TextBox 2"/>
        <cdr:cNvSpPr txBox="1"/>
      </cdr:nvSpPr>
      <cdr:spPr>
        <a:xfrm xmlns:a="http://schemas.openxmlformats.org/drawingml/2006/main">
          <a:off x="533400" y="2667000"/>
          <a:ext cx="7620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Med</a:t>
          </a:r>
          <a:endParaRPr lang="en-US" sz="1100" b="1" dirty="0"/>
        </a:p>
      </cdr:txBody>
    </cdr:sp>
  </cdr:relSizeAnchor>
  <cdr:relSizeAnchor xmlns:cdr="http://schemas.openxmlformats.org/drawingml/2006/chartDrawing">
    <cdr:from>
      <cdr:x>0.09346</cdr:x>
      <cdr:y>0.10275</cdr:y>
    </cdr:from>
    <cdr:to>
      <cdr:x>0.20561</cdr:x>
      <cdr:y>0.30824</cdr:y>
    </cdr:to>
    <cdr:sp macro="" textlink="">
      <cdr:nvSpPr>
        <cdr:cNvPr id="4" name="TextBox 3"/>
        <cdr:cNvSpPr txBox="1"/>
      </cdr:nvSpPr>
      <cdr:spPr>
        <a:xfrm xmlns:a="http://schemas.openxmlformats.org/drawingml/2006/main">
          <a:off x="762000" y="457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High</a:t>
          </a:r>
          <a:endParaRPr lang="en-US" sz="1100" b="1" dirty="0"/>
        </a:p>
      </cdr:txBody>
    </cdr:sp>
  </cdr:relSizeAnchor>
  <cdr:relSizeAnchor xmlns:cdr="http://schemas.openxmlformats.org/drawingml/2006/chartDrawing">
    <cdr:from>
      <cdr:x>0.7193</cdr:x>
      <cdr:y>0.37674</cdr:y>
    </cdr:from>
    <cdr:to>
      <cdr:x>1</cdr:x>
      <cdr:y>0.87335</cdr:y>
    </cdr:to>
    <cdr:sp macro="" textlink="">
      <cdr:nvSpPr>
        <cdr:cNvPr id="5" name="TextBox 4"/>
        <cdr:cNvSpPr txBox="1"/>
      </cdr:nvSpPr>
      <cdr:spPr>
        <a:xfrm xmlns:a="http://schemas.openxmlformats.org/drawingml/2006/main">
          <a:off x="6248400" y="1676400"/>
          <a:ext cx="2438400" cy="2209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Approximately 85% of all wound infections</a:t>
          </a:r>
        </a:p>
        <a:p xmlns:a="http://schemas.openxmlformats.org/drawingml/2006/main">
          <a:r>
            <a:rPr lang="en-US" dirty="0" smtClean="0"/>
            <a:t>Start as a simple  elevation of biofilm/</a:t>
          </a:r>
        </a:p>
        <a:p xmlns:a="http://schemas.openxmlformats.org/drawingml/2006/main">
          <a:r>
            <a:rPr lang="en-US" sz="1100" dirty="0" smtClean="0"/>
            <a:t>Bioburden.</a:t>
          </a:r>
        </a:p>
        <a:p xmlns:a="http://schemas.openxmlformats.org/drawingml/2006/main">
          <a:endParaRPr lang="en-US" sz="1100" dirty="0" smtClean="0"/>
        </a:p>
        <a:p xmlns:a="http://schemas.openxmlformats.org/drawingml/2006/main">
          <a:r>
            <a:rPr lang="en-US" sz="1200" b="1" dirty="0" smtClean="0">
              <a:solidFill>
                <a:srgbClr val="FF0000"/>
              </a:solidFill>
            </a:rPr>
            <a:t>Cultures can NOT grow Biofilm.</a:t>
          </a:r>
        </a:p>
        <a:p xmlns:a="http://schemas.openxmlformats.org/drawingml/2006/main">
          <a:endParaRPr lang="en-US" sz="1100" dirty="0"/>
        </a:p>
        <a:p xmlns:a="http://schemas.openxmlformats.org/drawingml/2006/main">
          <a:endParaRPr lang="en-US" dirty="0" smtClean="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84816-EBB8-49D8-AF53-B4C3EF508FD1}" type="datetimeFigureOut">
              <a:rPr lang="en-US" smtClean="0"/>
              <a:pPr/>
              <a:t>10/5/2015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4AE0C-A9B4-4174-B3B6-37A121FFD98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84AE0C-A9B4-4174-B3B6-37A121FFD981}"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84AE0C-A9B4-4174-B3B6-37A121FFD98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82F9E5-8A3C-4AEB-90BC-72DD2718E126}" type="datetime1">
              <a:rPr lang="en-US" smtClean="0"/>
              <a:pPr/>
              <a:t>10/5/2015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E52B5-2915-470D-AE1B-5A4171361C8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9A09E3-E17B-44FE-8E69-D07E235DCC61}" type="datetime1">
              <a:rPr lang="en-US" smtClean="0"/>
              <a:pPr/>
              <a:t>10/5/2015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E52B5-2915-470D-AE1B-5A4171361C8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2DA2C-AB01-4CE0-B712-DF8683A8FB87}" type="datetime1">
              <a:rPr lang="en-US" smtClean="0"/>
              <a:pPr/>
              <a:t>10/5/2015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E52B5-2915-470D-AE1B-5A4171361C8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833AE-ED43-4ABD-9314-570BC6BACEA8}" type="datetime1">
              <a:rPr lang="en-US" smtClean="0"/>
              <a:pPr/>
              <a:t>10/5/2015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E52B5-2915-470D-AE1B-5A4171361C8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A459F3-B52E-42CD-9C53-8523E6408443}" type="datetime1">
              <a:rPr lang="en-US" smtClean="0"/>
              <a:pPr/>
              <a:t>10/5/2015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E52B5-2915-470D-AE1B-5A4171361C8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241BF3-CA85-405A-8D6D-5FD4B643C645}" type="datetime1">
              <a:rPr lang="en-US" smtClean="0"/>
              <a:pPr/>
              <a:t>10/5/2015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7E52B5-2915-470D-AE1B-5A4171361C8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5B4B6E-6A67-4E7D-975E-F04C481E3F2D}" type="datetime1">
              <a:rPr lang="en-US" smtClean="0"/>
              <a:pPr/>
              <a:t>10/5/2015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7E52B5-2915-470D-AE1B-5A4171361C8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480B07-05EC-4171-BF21-90181F0DD062}" type="datetime1">
              <a:rPr lang="en-US" smtClean="0"/>
              <a:pPr/>
              <a:t>10/5/2015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7E52B5-2915-470D-AE1B-5A4171361C8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2C736-BA0D-4EBE-B8EA-72C61950642F}" type="datetime1">
              <a:rPr lang="en-US" smtClean="0"/>
              <a:pPr/>
              <a:t>10/5/2015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7E52B5-2915-470D-AE1B-5A4171361C8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3ABE2F-24AC-45B4-8F6E-8FE2AD156487}" type="datetime1">
              <a:rPr lang="en-US" smtClean="0"/>
              <a:pPr/>
              <a:t>10/5/2015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7E52B5-2915-470D-AE1B-5A4171361C8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85B593-22B8-422C-BC4A-3303E7FBEB5B}" type="datetime1">
              <a:rPr lang="en-US" smtClean="0"/>
              <a:pPr/>
              <a:t>10/5/2015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7E52B5-2915-470D-AE1B-5A4171361C8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6270F-7105-421E-A124-B78D5A4F5C39}" type="datetime1">
              <a:rPr lang="en-US" smtClean="0"/>
              <a:pPr/>
              <a:t>10/5/2015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E52B5-2915-470D-AE1B-5A4171361C8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Economics of Wound Management</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Cost effective utilization of DNA sequencing in chronic wounds</a:t>
            </a:r>
          </a:p>
          <a:p>
            <a:r>
              <a:rPr lang="en-US" dirty="0" smtClean="0"/>
              <a:t>Cesar S. Lozano, CWCMS,RVS,CWS,FACCWS</a:t>
            </a:r>
          </a:p>
        </p:txBody>
      </p:sp>
      <p:pic>
        <p:nvPicPr>
          <p:cNvPr id="1026" name="Picture 2"/>
          <p:cNvPicPr>
            <a:picLocks noChangeAspect="1" noChangeArrowheads="1"/>
          </p:cNvPicPr>
          <p:nvPr/>
        </p:nvPicPr>
        <p:blipFill>
          <a:blip r:embed="rId3" cstate="print"/>
          <a:srcRect/>
          <a:stretch>
            <a:fillRect/>
          </a:stretch>
        </p:blipFill>
        <p:spPr bwMode="auto">
          <a:xfrm>
            <a:off x="228600" y="228600"/>
            <a:ext cx="8763000" cy="11811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316CDFAF-0CB5-4D83-8F25-130FC1B7540B}" type="datetime1">
              <a:rPr lang="en-US" smtClean="0"/>
              <a:pPr/>
              <a:t>10/5/2015</a:t>
            </a:fld>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Molecular Diagnostics </a:t>
            </a:r>
            <a:endParaRPr lang="en-US" dirty="0"/>
          </a:p>
        </p:txBody>
      </p:sp>
      <p:graphicFrame>
        <p:nvGraphicFramePr>
          <p:cNvPr id="4" name="Content Placeholder 3"/>
          <p:cNvGraphicFramePr>
            <a:graphicFrameLocks noGrp="1"/>
          </p:cNvGraphicFramePr>
          <p:nvPr>
            <p:ph idx="1"/>
          </p:nvPr>
        </p:nvGraphicFramePr>
        <p:xfrm>
          <a:off x="0" y="1447800"/>
          <a:ext cx="9144000" cy="5410201"/>
        </p:xfrm>
        <a:graphic>
          <a:graphicData uri="http://schemas.openxmlformats.org/drawingml/2006/table">
            <a:tbl>
              <a:tblPr firstRow="1" bandRow="1">
                <a:tableStyleId>{5C22544A-7EE6-4342-B048-85BDC9FD1C3A}</a:tableStyleId>
              </a:tblPr>
              <a:tblGrid>
                <a:gridCol w="3048000"/>
                <a:gridCol w="3048000"/>
                <a:gridCol w="3048000"/>
              </a:tblGrid>
              <a:tr h="1235992">
                <a:tc>
                  <a:txBody>
                    <a:bodyPr/>
                    <a:lstStyle/>
                    <a:p>
                      <a:pPr algn="ctr"/>
                      <a:r>
                        <a:rPr lang="en-US" dirty="0" smtClean="0"/>
                        <a:t>STANDARD OF CARE</a:t>
                      </a:r>
                      <a:endParaRPr lang="en-US" dirty="0"/>
                    </a:p>
                  </a:txBody>
                  <a:tcPr/>
                </a:tc>
                <a:tc>
                  <a:txBody>
                    <a:bodyPr/>
                    <a:lstStyle/>
                    <a:p>
                      <a:pPr algn="ctr"/>
                      <a:r>
                        <a:rPr lang="en-US" dirty="0" smtClean="0"/>
                        <a:t>GROUP</a:t>
                      </a:r>
                      <a:r>
                        <a:rPr lang="en-US" baseline="0" dirty="0" smtClean="0"/>
                        <a:t> 1</a:t>
                      </a:r>
                      <a:endParaRPr lang="en-US" dirty="0"/>
                    </a:p>
                  </a:txBody>
                  <a:tcPr/>
                </a:tc>
                <a:tc>
                  <a:txBody>
                    <a:bodyPr/>
                    <a:lstStyle/>
                    <a:p>
                      <a:pPr algn="ctr"/>
                      <a:r>
                        <a:rPr lang="en-US" dirty="0" smtClean="0"/>
                        <a:t>GROUP 2</a:t>
                      </a:r>
                      <a:endParaRPr lang="en-US" dirty="0"/>
                    </a:p>
                  </a:txBody>
                  <a:tcPr/>
                </a:tc>
              </a:tr>
              <a:tr h="1702225">
                <a:tc>
                  <a:txBody>
                    <a:bodyPr/>
                    <a:lstStyle/>
                    <a:p>
                      <a:pPr algn="ctr"/>
                      <a:r>
                        <a:rPr lang="en-US" sz="2400" dirty="0" smtClean="0"/>
                        <a:t>Traditional</a:t>
                      </a:r>
                      <a:r>
                        <a:rPr lang="en-US" sz="2400" baseline="0" dirty="0" smtClean="0"/>
                        <a:t> Culture with Systemic Antibiotics</a:t>
                      </a:r>
                      <a:endParaRPr lang="en-US" sz="2400" dirty="0"/>
                    </a:p>
                  </a:txBody>
                  <a:tcPr/>
                </a:tc>
                <a:tc>
                  <a:txBody>
                    <a:bodyPr/>
                    <a:lstStyle/>
                    <a:p>
                      <a:pPr algn="ctr"/>
                      <a:r>
                        <a:rPr lang="en-US" sz="2400" dirty="0" smtClean="0"/>
                        <a:t>Molecular Diagnostics with Systemic Antibiotics</a:t>
                      </a:r>
                      <a:endParaRPr lang="en-US" sz="2400" dirty="0"/>
                    </a:p>
                  </a:txBody>
                  <a:tcPr/>
                </a:tc>
                <a:tc>
                  <a:txBody>
                    <a:bodyPr/>
                    <a:lstStyle/>
                    <a:p>
                      <a:pPr algn="ctr"/>
                      <a:r>
                        <a:rPr lang="en-US" sz="2400" dirty="0" smtClean="0"/>
                        <a:t>Molecular Diagnostics with Customized  Antibiotics</a:t>
                      </a:r>
                      <a:endParaRPr lang="en-US" sz="2400" dirty="0"/>
                    </a:p>
                  </a:txBody>
                  <a:tcPr/>
                </a:tc>
              </a:tr>
              <a:tr h="1235992">
                <a:tc>
                  <a:txBody>
                    <a:bodyPr/>
                    <a:lstStyle/>
                    <a:p>
                      <a:pPr algn="ctr"/>
                      <a:r>
                        <a:rPr lang="en-US" sz="2000" dirty="0" smtClean="0"/>
                        <a:t>% of Patients Healed</a:t>
                      </a:r>
                      <a:endParaRPr lang="en-US" sz="2000" dirty="0"/>
                    </a:p>
                  </a:txBody>
                  <a:tcPr/>
                </a:tc>
                <a:tc>
                  <a:txBody>
                    <a:bodyPr/>
                    <a:lstStyle/>
                    <a:p>
                      <a:pPr algn="ctr"/>
                      <a:r>
                        <a:rPr lang="en-US" sz="2000" dirty="0" smtClean="0"/>
                        <a:t>% of Patients Healed</a:t>
                      </a:r>
                      <a:endParaRPr lang="en-US" sz="2000" dirty="0"/>
                    </a:p>
                  </a:txBody>
                  <a:tcPr/>
                </a:tc>
                <a:tc>
                  <a:txBody>
                    <a:bodyPr/>
                    <a:lstStyle/>
                    <a:p>
                      <a:pPr algn="ctr"/>
                      <a:r>
                        <a:rPr lang="en-US" sz="2000" dirty="0" smtClean="0"/>
                        <a:t>% of Patients Healed</a:t>
                      </a:r>
                      <a:endParaRPr lang="en-US" sz="2000" dirty="0"/>
                    </a:p>
                  </a:txBody>
                  <a:tcPr/>
                </a:tc>
              </a:tr>
              <a:tr h="1235992">
                <a:tc>
                  <a:txBody>
                    <a:bodyPr/>
                    <a:lstStyle/>
                    <a:p>
                      <a:pPr algn="ctr"/>
                      <a:r>
                        <a:rPr lang="en-US" sz="3600" b="1" dirty="0" smtClean="0"/>
                        <a:t>48.5%</a:t>
                      </a:r>
                    </a:p>
                    <a:p>
                      <a:pPr algn="ctr"/>
                      <a:r>
                        <a:rPr lang="en-US" sz="2400" b="1" dirty="0" smtClean="0"/>
                        <a:t>244/503</a:t>
                      </a:r>
                      <a:endParaRPr lang="en-US" sz="2400" b="1" dirty="0"/>
                    </a:p>
                  </a:txBody>
                  <a:tcPr/>
                </a:tc>
                <a:tc>
                  <a:txBody>
                    <a:bodyPr/>
                    <a:lstStyle/>
                    <a:p>
                      <a:pPr algn="ctr"/>
                      <a:r>
                        <a:rPr lang="en-US" sz="3600" b="1" dirty="0" smtClean="0"/>
                        <a:t>62.4%</a:t>
                      </a:r>
                    </a:p>
                    <a:p>
                      <a:pPr algn="ctr"/>
                      <a:r>
                        <a:rPr lang="en-US" sz="2400" b="1" dirty="0" smtClean="0"/>
                        <a:t>298/479</a:t>
                      </a:r>
                      <a:endParaRPr lang="en-US" sz="2400" b="1" dirty="0"/>
                    </a:p>
                  </a:txBody>
                  <a:tcPr/>
                </a:tc>
                <a:tc>
                  <a:txBody>
                    <a:bodyPr/>
                    <a:lstStyle/>
                    <a:p>
                      <a:pPr algn="ctr"/>
                      <a:r>
                        <a:rPr lang="en-US" sz="3600" b="1" dirty="0" smtClean="0">
                          <a:solidFill>
                            <a:srgbClr val="FF0000"/>
                          </a:solidFill>
                        </a:rPr>
                        <a:t>90.4%</a:t>
                      </a:r>
                    </a:p>
                    <a:p>
                      <a:pPr algn="ctr"/>
                      <a:r>
                        <a:rPr lang="en-US" sz="2400" b="1" dirty="0" smtClean="0">
                          <a:solidFill>
                            <a:srgbClr val="FF0000"/>
                          </a:solidFill>
                        </a:rPr>
                        <a:t>358/396</a:t>
                      </a:r>
                      <a:endParaRPr lang="en-US" sz="2400" b="1" dirty="0">
                        <a:solidFill>
                          <a:srgbClr val="FF0000"/>
                        </a:solidFill>
                      </a:endParaRPr>
                    </a:p>
                  </a:txBody>
                  <a:tcPr/>
                </a:tc>
              </a:tr>
            </a:tbl>
          </a:graphicData>
        </a:graphic>
      </p:graphicFrame>
      <p:sp>
        <p:nvSpPr>
          <p:cNvPr id="5" name="Date Placeholder 4"/>
          <p:cNvSpPr>
            <a:spLocks noGrp="1"/>
          </p:cNvSpPr>
          <p:nvPr>
            <p:ph type="dt" sz="half" idx="10"/>
          </p:nvPr>
        </p:nvSpPr>
        <p:spPr/>
        <p:txBody>
          <a:bodyPr/>
          <a:lstStyle/>
          <a:p>
            <a:fld id="{75EC239C-605E-4927-B32D-CEA0983D6E0D}" type="datetime1">
              <a:rPr lang="en-US" smtClean="0"/>
              <a:pPr/>
              <a:t>10/5/2015</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914400"/>
          </a:xfrm>
        </p:spPr>
        <p:txBody>
          <a:bodyPr/>
          <a:lstStyle/>
          <a:p>
            <a:pPr algn="ctr"/>
            <a:r>
              <a:rPr lang="en-US" sz="2800" dirty="0" smtClean="0"/>
              <a:t>Median Number Days to heal by Wound Type</a:t>
            </a:r>
            <a:endParaRPr lang="en-US" sz="2800" dirty="0"/>
          </a:p>
        </p:txBody>
      </p:sp>
      <p:graphicFrame>
        <p:nvGraphicFramePr>
          <p:cNvPr id="4" name="Content Placeholder 3"/>
          <p:cNvGraphicFramePr>
            <a:graphicFrameLocks noGrp="1"/>
          </p:cNvGraphicFramePr>
          <p:nvPr>
            <p:ph idx="1"/>
          </p:nvPr>
        </p:nvGraphicFramePr>
        <p:xfrm>
          <a:off x="304800" y="1371602"/>
          <a:ext cx="8610600" cy="5029195"/>
        </p:xfrm>
        <a:graphic>
          <a:graphicData uri="http://schemas.openxmlformats.org/drawingml/2006/table">
            <a:tbl>
              <a:tblPr firstRow="1" bandRow="1">
                <a:tableStyleId>{5C22544A-7EE6-4342-B048-85BDC9FD1C3A}</a:tableStyleId>
              </a:tblPr>
              <a:tblGrid>
                <a:gridCol w="2152650"/>
                <a:gridCol w="2152650"/>
                <a:gridCol w="2152650"/>
                <a:gridCol w="2152650"/>
              </a:tblGrid>
              <a:tr h="1346731">
                <a:tc>
                  <a:txBody>
                    <a:bodyPr/>
                    <a:lstStyle/>
                    <a:p>
                      <a:pPr algn="ctr"/>
                      <a:r>
                        <a:rPr lang="en-US" sz="1400" dirty="0" smtClean="0"/>
                        <a:t>Wound Type</a:t>
                      </a:r>
                      <a:endParaRPr lang="en-US" sz="1400" dirty="0"/>
                    </a:p>
                  </a:txBody>
                  <a:tcPr/>
                </a:tc>
                <a:tc>
                  <a:txBody>
                    <a:bodyPr/>
                    <a:lstStyle/>
                    <a:p>
                      <a:pPr algn="ctr"/>
                      <a:r>
                        <a:rPr lang="en-US" sz="1400" dirty="0" smtClean="0"/>
                        <a:t>Standard of care</a:t>
                      </a:r>
                    </a:p>
                    <a:p>
                      <a:pPr algn="ctr"/>
                      <a:r>
                        <a:rPr lang="en-US" sz="1400" dirty="0" smtClean="0"/>
                        <a:t>Traditional Culture with PO Antibiotics</a:t>
                      </a:r>
                      <a:endParaRPr lang="en-US" sz="1400" dirty="0"/>
                    </a:p>
                  </a:txBody>
                  <a:tcPr/>
                </a:tc>
                <a:tc>
                  <a:txBody>
                    <a:bodyPr/>
                    <a:lstStyle/>
                    <a:p>
                      <a:pPr algn="ctr"/>
                      <a:r>
                        <a:rPr lang="en-US" sz="1400" dirty="0" smtClean="0"/>
                        <a:t>Group 1</a:t>
                      </a:r>
                    </a:p>
                    <a:p>
                      <a:pPr algn="ctr"/>
                      <a:r>
                        <a:rPr lang="en-US" sz="1400" dirty="0" smtClean="0"/>
                        <a:t>DNA Diagnostics with PO</a:t>
                      </a:r>
                      <a:r>
                        <a:rPr lang="en-US" sz="1400" baseline="0" dirty="0" smtClean="0"/>
                        <a:t> Antibiotics</a:t>
                      </a:r>
                      <a:endParaRPr lang="en-US" sz="1400" dirty="0"/>
                    </a:p>
                  </a:txBody>
                  <a:tcPr/>
                </a:tc>
                <a:tc>
                  <a:txBody>
                    <a:bodyPr/>
                    <a:lstStyle/>
                    <a:p>
                      <a:pPr algn="ctr"/>
                      <a:r>
                        <a:rPr lang="en-US" sz="1400" dirty="0" smtClean="0"/>
                        <a:t>Group 2</a:t>
                      </a:r>
                    </a:p>
                    <a:p>
                      <a:pPr algn="ctr"/>
                      <a:r>
                        <a:rPr lang="en-US" sz="1400" dirty="0" smtClean="0"/>
                        <a:t>DNA Diagnostics with customized  Antibiotics</a:t>
                      </a:r>
                      <a:endParaRPr lang="en-US" sz="1400" dirty="0"/>
                    </a:p>
                  </a:txBody>
                  <a:tcPr/>
                </a:tc>
              </a:tr>
              <a:tr h="613744">
                <a:tc>
                  <a:txBody>
                    <a:bodyPr/>
                    <a:lstStyle/>
                    <a:p>
                      <a:pPr algn="ctr"/>
                      <a:r>
                        <a:rPr lang="en-US" dirty="0" smtClean="0"/>
                        <a:t>Pressure Ulcer</a:t>
                      </a:r>
                      <a:endParaRPr lang="en-US" dirty="0"/>
                    </a:p>
                  </a:txBody>
                  <a:tcPr/>
                </a:tc>
                <a:tc>
                  <a:txBody>
                    <a:bodyPr/>
                    <a:lstStyle/>
                    <a:p>
                      <a:pPr algn="ctr"/>
                      <a:r>
                        <a:rPr lang="en-US" dirty="0" smtClean="0"/>
                        <a:t>N/A</a:t>
                      </a:r>
                      <a:endParaRPr lang="en-US" dirty="0"/>
                    </a:p>
                  </a:txBody>
                  <a:tcPr/>
                </a:tc>
                <a:tc>
                  <a:txBody>
                    <a:bodyPr/>
                    <a:lstStyle/>
                    <a:p>
                      <a:pPr algn="ctr"/>
                      <a:r>
                        <a:rPr lang="en-US" dirty="0" smtClean="0"/>
                        <a:t>107</a:t>
                      </a:r>
                      <a:endParaRPr lang="en-US" dirty="0"/>
                    </a:p>
                  </a:txBody>
                  <a:tcPr/>
                </a:tc>
                <a:tc>
                  <a:txBody>
                    <a:bodyPr/>
                    <a:lstStyle/>
                    <a:p>
                      <a:pPr algn="ctr"/>
                      <a:r>
                        <a:rPr lang="en-US" dirty="0" smtClean="0"/>
                        <a:t>28</a:t>
                      </a:r>
                      <a:endParaRPr lang="en-US" dirty="0"/>
                    </a:p>
                  </a:txBody>
                  <a:tcPr/>
                </a:tc>
              </a:tr>
              <a:tr h="613744">
                <a:tc>
                  <a:txBody>
                    <a:bodyPr/>
                    <a:lstStyle/>
                    <a:p>
                      <a:pPr algn="ctr"/>
                      <a:r>
                        <a:rPr lang="en-US" dirty="0" smtClean="0"/>
                        <a:t>Diabetic</a:t>
                      </a:r>
                      <a:r>
                        <a:rPr lang="en-US" baseline="0" dirty="0" smtClean="0"/>
                        <a:t> Foot Ulcer</a:t>
                      </a:r>
                      <a:endParaRPr lang="en-US" dirty="0"/>
                    </a:p>
                  </a:txBody>
                  <a:tcPr/>
                </a:tc>
                <a:tc>
                  <a:txBody>
                    <a:bodyPr/>
                    <a:lstStyle/>
                    <a:p>
                      <a:pPr algn="ctr"/>
                      <a:r>
                        <a:rPr lang="en-US" dirty="0" smtClean="0"/>
                        <a:t>168</a:t>
                      </a:r>
                      <a:endParaRPr lang="en-US" dirty="0"/>
                    </a:p>
                  </a:txBody>
                  <a:tcPr/>
                </a:tc>
                <a:tc>
                  <a:txBody>
                    <a:bodyPr/>
                    <a:lstStyle/>
                    <a:p>
                      <a:pPr algn="ctr"/>
                      <a:r>
                        <a:rPr lang="en-US" dirty="0" smtClean="0"/>
                        <a:t>84</a:t>
                      </a:r>
                      <a:endParaRPr lang="en-US" dirty="0"/>
                    </a:p>
                  </a:txBody>
                  <a:tcPr/>
                </a:tc>
                <a:tc>
                  <a:txBody>
                    <a:bodyPr/>
                    <a:lstStyle/>
                    <a:p>
                      <a:pPr algn="ctr"/>
                      <a:r>
                        <a:rPr lang="en-US" dirty="0" smtClean="0"/>
                        <a:t>32</a:t>
                      </a:r>
                      <a:endParaRPr lang="en-US" dirty="0"/>
                    </a:p>
                  </a:txBody>
                  <a:tcPr/>
                </a:tc>
              </a:tr>
              <a:tr h="613744">
                <a:tc>
                  <a:txBody>
                    <a:bodyPr/>
                    <a:lstStyle/>
                    <a:p>
                      <a:pPr algn="ctr"/>
                      <a:r>
                        <a:rPr lang="en-US" dirty="0" smtClean="0"/>
                        <a:t>Non-Healing Surgical</a:t>
                      </a:r>
                      <a:endParaRPr lang="en-US" dirty="0"/>
                    </a:p>
                  </a:txBody>
                  <a:tcPr/>
                </a:tc>
                <a:tc>
                  <a:txBody>
                    <a:bodyPr/>
                    <a:lstStyle/>
                    <a:p>
                      <a:pPr algn="ctr"/>
                      <a:r>
                        <a:rPr lang="en-US" dirty="0" smtClean="0"/>
                        <a:t>176</a:t>
                      </a:r>
                      <a:endParaRPr lang="en-US" dirty="0"/>
                    </a:p>
                  </a:txBody>
                  <a:tcPr/>
                </a:tc>
                <a:tc>
                  <a:txBody>
                    <a:bodyPr/>
                    <a:lstStyle/>
                    <a:p>
                      <a:pPr algn="ctr"/>
                      <a:r>
                        <a:rPr lang="en-US" dirty="0" smtClean="0"/>
                        <a:t>75</a:t>
                      </a:r>
                      <a:endParaRPr lang="en-US" dirty="0"/>
                    </a:p>
                  </a:txBody>
                  <a:tcPr/>
                </a:tc>
                <a:tc>
                  <a:txBody>
                    <a:bodyPr/>
                    <a:lstStyle/>
                    <a:p>
                      <a:pPr algn="ctr"/>
                      <a:r>
                        <a:rPr lang="en-US" dirty="0" smtClean="0"/>
                        <a:t>44</a:t>
                      </a:r>
                      <a:endParaRPr lang="en-US" dirty="0"/>
                    </a:p>
                  </a:txBody>
                  <a:tcPr/>
                </a:tc>
              </a:tr>
              <a:tr h="613744">
                <a:tc>
                  <a:txBody>
                    <a:bodyPr/>
                    <a:lstStyle/>
                    <a:p>
                      <a:pPr algn="ctr"/>
                      <a:r>
                        <a:rPr lang="en-US" dirty="0" smtClean="0"/>
                        <a:t>Traumatic Abscess</a:t>
                      </a:r>
                      <a:endParaRPr lang="en-US" dirty="0"/>
                    </a:p>
                  </a:txBody>
                  <a:tcPr/>
                </a:tc>
                <a:tc>
                  <a:txBody>
                    <a:bodyPr/>
                    <a:lstStyle/>
                    <a:p>
                      <a:pPr algn="ctr"/>
                      <a:r>
                        <a:rPr lang="en-US" dirty="0" smtClean="0"/>
                        <a:t>39</a:t>
                      </a:r>
                      <a:endParaRPr lang="en-US" dirty="0"/>
                    </a:p>
                  </a:txBody>
                  <a:tcPr/>
                </a:tc>
                <a:tc>
                  <a:txBody>
                    <a:bodyPr/>
                    <a:lstStyle/>
                    <a:p>
                      <a:pPr algn="ctr"/>
                      <a:r>
                        <a:rPr lang="en-US" dirty="0" smtClean="0"/>
                        <a:t>33</a:t>
                      </a:r>
                      <a:endParaRPr lang="en-US" dirty="0"/>
                    </a:p>
                  </a:txBody>
                  <a:tcPr/>
                </a:tc>
                <a:tc>
                  <a:txBody>
                    <a:bodyPr/>
                    <a:lstStyle/>
                    <a:p>
                      <a:pPr algn="ctr"/>
                      <a:r>
                        <a:rPr lang="en-US" dirty="0" smtClean="0"/>
                        <a:t>14</a:t>
                      </a:r>
                      <a:endParaRPr lang="en-US" dirty="0"/>
                    </a:p>
                  </a:txBody>
                  <a:tcPr/>
                </a:tc>
              </a:tr>
              <a:tr h="613744">
                <a:tc>
                  <a:txBody>
                    <a:bodyPr/>
                    <a:lstStyle/>
                    <a:p>
                      <a:pPr algn="ctr"/>
                      <a:r>
                        <a:rPr lang="en-US" dirty="0" smtClean="0"/>
                        <a:t>Venous</a:t>
                      </a:r>
                      <a:r>
                        <a:rPr lang="en-US" baseline="0" dirty="0" smtClean="0"/>
                        <a:t> Ulcer</a:t>
                      </a:r>
                      <a:endParaRPr lang="en-US" dirty="0"/>
                    </a:p>
                  </a:txBody>
                  <a:tcPr/>
                </a:tc>
                <a:tc>
                  <a:txBody>
                    <a:bodyPr/>
                    <a:lstStyle/>
                    <a:p>
                      <a:pPr algn="ctr"/>
                      <a:r>
                        <a:rPr lang="en-US" dirty="0" smtClean="0"/>
                        <a:t>177</a:t>
                      </a:r>
                      <a:endParaRPr lang="en-US" dirty="0"/>
                    </a:p>
                  </a:txBody>
                  <a:tcPr/>
                </a:tc>
                <a:tc>
                  <a:txBody>
                    <a:bodyPr/>
                    <a:lstStyle/>
                    <a:p>
                      <a:pPr algn="ctr"/>
                      <a:r>
                        <a:rPr lang="en-US" dirty="0" smtClean="0"/>
                        <a:t>98</a:t>
                      </a:r>
                      <a:endParaRPr lang="en-US" dirty="0"/>
                    </a:p>
                  </a:txBody>
                  <a:tcPr/>
                </a:tc>
                <a:tc>
                  <a:txBody>
                    <a:bodyPr/>
                    <a:lstStyle/>
                    <a:p>
                      <a:pPr algn="ctr"/>
                      <a:r>
                        <a:rPr lang="en-US" dirty="0" smtClean="0"/>
                        <a:t>37</a:t>
                      </a:r>
                      <a:endParaRPr lang="en-US" dirty="0"/>
                    </a:p>
                  </a:txBody>
                  <a:tcPr/>
                </a:tc>
              </a:tr>
              <a:tr h="613744">
                <a:tc>
                  <a:txBody>
                    <a:bodyPr/>
                    <a:lstStyle/>
                    <a:p>
                      <a:pPr algn="ctr"/>
                      <a:r>
                        <a:rPr lang="en-US" dirty="0" smtClean="0"/>
                        <a:t>Total</a:t>
                      </a:r>
                      <a:endParaRPr lang="en-US" dirty="0"/>
                    </a:p>
                  </a:txBody>
                  <a:tcPr/>
                </a:tc>
                <a:tc>
                  <a:txBody>
                    <a:bodyPr/>
                    <a:lstStyle/>
                    <a:p>
                      <a:pPr algn="ctr"/>
                      <a:r>
                        <a:rPr lang="en-US" dirty="0" smtClean="0"/>
                        <a:t>177</a:t>
                      </a:r>
                      <a:endParaRPr lang="en-US" dirty="0"/>
                    </a:p>
                  </a:txBody>
                  <a:tcPr/>
                </a:tc>
                <a:tc>
                  <a:txBody>
                    <a:bodyPr/>
                    <a:lstStyle/>
                    <a:p>
                      <a:pPr algn="ctr"/>
                      <a:r>
                        <a:rPr lang="en-US" dirty="0" smtClean="0"/>
                        <a:t>77 (p&lt;0.001)</a:t>
                      </a:r>
                      <a:endParaRPr lang="en-US" dirty="0"/>
                    </a:p>
                  </a:txBody>
                  <a:tcPr/>
                </a:tc>
                <a:tc>
                  <a:txBody>
                    <a:bodyPr/>
                    <a:lstStyle/>
                    <a:p>
                      <a:pPr algn="ctr"/>
                      <a:r>
                        <a:rPr lang="en-US" dirty="0" smtClean="0"/>
                        <a:t>28 (p&lt;0.001)</a:t>
                      </a:r>
                      <a:endParaRPr lang="en-US" dirty="0"/>
                    </a:p>
                  </a:txBody>
                  <a:tcPr/>
                </a:tc>
              </a:tr>
            </a:tbl>
          </a:graphicData>
        </a:graphic>
      </p:graphicFrame>
      <p:sp>
        <p:nvSpPr>
          <p:cNvPr id="5" name="Date Placeholder 4"/>
          <p:cNvSpPr>
            <a:spLocks noGrp="1"/>
          </p:cNvSpPr>
          <p:nvPr>
            <p:ph type="dt" sz="half" idx="10"/>
          </p:nvPr>
        </p:nvSpPr>
        <p:spPr/>
        <p:txBody>
          <a:bodyPr/>
          <a:lstStyle/>
          <a:p>
            <a:fld id="{0A5E854E-CBFE-4AE9-BD0A-3666EFCFB84E}" type="datetime1">
              <a:rPr lang="en-US" smtClean="0"/>
              <a:pPr/>
              <a:t>10/5/2015</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Savings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Rapid results (24-48 hrs)</a:t>
            </a:r>
          </a:p>
          <a:p>
            <a:r>
              <a:rPr lang="en-US" dirty="0" smtClean="0"/>
              <a:t>High sensitivity. (2500 microbes 1400 fungal)</a:t>
            </a:r>
          </a:p>
          <a:p>
            <a:r>
              <a:rPr lang="en-US" dirty="0" smtClean="0"/>
              <a:t>High benefit to expense ratio (targeted approach)</a:t>
            </a:r>
          </a:p>
          <a:p>
            <a:r>
              <a:rPr lang="en-US" dirty="0" smtClean="0"/>
              <a:t>Specificity and availability ( one small swab)</a:t>
            </a:r>
          </a:p>
          <a:p>
            <a:r>
              <a:rPr lang="en-US" dirty="0" smtClean="0"/>
              <a:t>Panels are quantitative.  (all % microbes)</a:t>
            </a:r>
          </a:p>
          <a:p>
            <a:r>
              <a:rPr lang="en-US" dirty="0" smtClean="0"/>
              <a:t>Cost ( 20% over typical culture) all inclusive</a:t>
            </a:r>
          </a:p>
          <a:p>
            <a:r>
              <a:rPr lang="en-US" dirty="0" smtClean="0"/>
              <a:t>These attributes all combine to make molecular methods most effective to diagnose poly-microbial and biofilm associated in clinical wound infections.</a:t>
            </a:r>
            <a:br>
              <a:rPr lang="en-US" dirty="0" smtClean="0"/>
            </a:br>
            <a:endParaRPr lang="en-US" dirty="0"/>
          </a:p>
        </p:txBody>
      </p:sp>
      <p:sp>
        <p:nvSpPr>
          <p:cNvPr id="4" name="Date Placeholder 3"/>
          <p:cNvSpPr>
            <a:spLocks noGrp="1"/>
          </p:cNvSpPr>
          <p:nvPr>
            <p:ph type="dt" sz="half" idx="10"/>
          </p:nvPr>
        </p:nvSpPr>
        <p:spPr/>
        <p:txBody>
          <a:bodyPr/>
          <a:lstStyle/>
          <a:p>
            <a:fld id="{68E28B3F-484D-4F09-9008-465BB4353F91}" type="datetime1">
              <a:rPr lang="en-US" smtClean="0"/>
              <a:pPr/>
              <a:t>10/5/2015</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pic>
        <p:nvPicPr>
          <p:cNvPr id="4" name="Content Placeholder 3" descr="clinical_results.jpg"/>
          <p:cNvPicPr>
            <a:picLocks noGrp="1" noChangeAspect="1"/>
          </p:cNvPicPr>
          <p:nvPr>
            <p:ph idx="1"/>
          </p:nvPr>
        </p:nvPicPr>
        <p:blipFill>
          <a:blip r:embed="rId2" cstate="print"/>
          <a:stretch>
            <a:fillRect/>
          </a:stretch>
        </p:blipFill>
        <p:spPr>
          <a:xfrm>
            <a:off x="1219200" y="1295400"/>
            <a:ext cx="6858000" cy="4065111"/>
          </a:xfrm>
        </p:spPr>
      </p:pic>
      <p:sp>
        <p:nvSpPr>
          <p:cNvPr id="5" name="TextBox 4"/>
          <p:cNvSpPr txBox="1"/>
          <p:nvPr/>
        </p:nvSpPr>
        <p:spPr>
          <a:xfrm>
            <a:off x="1524000" y="6248400"/>
            <a:ext cx="2764346" cy="369332"/>
          </a:xfrm>
          <a:prstGeom prst="rect">
            <a:avLst/>
          </a:prstGeom>
          <a:noFill/>
        </p:spPr>
        <p:txBody>
          <a:bodyPr wrap="none" rtlCol="0">
            <a:spAutoFit/>
          </a:bodyPr>
          <a:lstStyle/>
          <a:p>
            <a:r>
              <a:rPr lang="en-US" dirty="0" smtClean="0"/>
              <a:t>Ref. Pathogenius/Intellicure</a:t>
            </a:r>
            <a:endParaRPr lang="en-US" dirty="0"/>
          </a:p>
        </p:txBody>
      </p:sp>
      <p:sp>
        <p:nvSpPr>
          <p:cNvPr id="6" name="Date Placeholder 5"/>
          <p:cNvSpPr>
            <a:spLocks noGrp="1"/>
          </p:cNvSpPr>
          <p:nvPr>
            <p:ph type="dt" sz="half" idx="10"/>
          </p:nvPr>
        </p:nvSpPr>
        <p:spPr/>
        <p:txBody>
          <a:bodyPr/>
          <a:lstStyle/>
          <a:p>
            <a:fld id="{90BA5A5C-78AB-4B0B-B92E-9266AB588C40}" type="datetime1">
              <a:rPr lang="en-US" smtClean="0"/>
              <a:pPr/>
              <a:t>10/5/2015</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Box 2"/>
          <p:cNvSpPr txBox="1"/>
          <p:nvPr/>
        </p:nvSpPr>
        <p:spPr>
          <a:xfrm>
            <a:off x="1295400" y="2133601"/>
            <a:ext cx="5598264" cy="2277547"/>
          </a:xfrm>
          <a:prstGeom prst="rect">
            <a:avLst/>
          </a:prstGeom>
          <a:noFill/>
        </p:spPr>
        <p:txBody>
          <a:bodyPr wrap="square" rtlCol="0">
            <a:spAutoFit/>
          </a:bodyPr>
          <a:lstStyle/>
          <a:p>
            <a:r>
              <a:rPr lang="en-US" sz="1400" dirty="0" smtClean="0"/>
              <a:t>Pathogenius Labs, Lubbock Texas</a:t>
            </a:r>
          </a:p>
          <a:p>
            <a:r>
              <a:rPr lang="en-US" sz="1400" dirty="0" smtClean="0"/>
              <a:t>Wound Care Outcomes,  Carolyn Fife, MD, CWS, Marissa J. Carter ,PhD,MA</a:t>
            </a:r>
          </a:p>
          <a:p>
            <a:r>
              <a:rPr lang="en-US" sz="1400" dirty="0" smtClean="0"/>
              <a:t>Kinnser EMR, HCD</a:t>
            </a:r>
          </a:p>
          <a:p>
            <a:r>
              <a:rPr lang="en-US" sz="1400" dirty="0" smtClean="0"/>
              <a:t>University Of Southern Indiana , School of Medicine</a:t>
            </a:r>
          </a:p>
          <a:p>
            <a:r>
              <a:rPr lang="en-US" sz="1400" dirty="0" smtClean="0"/>
              <a:t>NPUAP/EUAP</a:t>
            </a:r>
          </a:p>
          <a:p>
            <a:endParaRPr lang="en-US" dirty="0" smtClean="0"/>
          </a:p>
          <a:p>
            <a:endParaRPr lang="en-US" dirty="0" smtClean="0"/>
          </a:p>
          <a:p>
            <a:endParaRPr lang="en-US" dirty="0" smtClean="0"/>
          </a:p>
          <a:p>
            <a:endParaRPr lang="en-US" dirty="0"/>
          </a:p>
        </p:txBody>
      </p:sp>
      <p:sp>
        <p:nvSpPr>
          <p:cNvPr id="4097" name="Rectangle 1"/>
          <p:cNvSpPr>
            <a:spLocks noChangeArrowheads="1"/>
          </p:cNvSpPr>
          <p:nvPr/>
        </p:nvSpPr>
        <p:spPr bwMode="auto">
          <a:xfrm>
            <a:off x="1143000" y="3276600"/>
            <a:ext cx="7543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333333"/>
                </a:solidFill>
                <a:effectLst/>
                <a:latin typeface="Calibri" pitchFamily="34" charset="0"/>
                <a:ea typeface="Times New Roman" pitchFamily="18" charset="0"/>
                <a:cs typeface="Helvetica"/>
              </a:rPr>
              <a:t>1</a:t>
            </a:r>
            <a:r>
              <a:rPr kumimoji="0" lang="en-US" sz="1050" b="0" i="0" u="none" strike="noStrike" cap="none" normalizeH="0" baseline="0" dirty="0" smtClean="0">
                <a:ln>
                  <a:noFill/>
                </a:ln>
                <a:solidFill>
                  <a:srgbClr val="333333"/>
                </a:solidFill>
                <a:effectLst/>
                <a:latin typeface="Calibri" pitchFamily="34" charset="0"/>
                <a:ea typeface="Times New Roman" pitchFamily="18" charset="0"/>
                <a:cs typeface="Helvetica"/>
              </a:rPr>
              <a:t>. Sen CK, Gordillo GM, Roy S, et al. Human skin wounds: a major and snowballing threat to public health and the economy. </a:t>
            </a:r>
            <a:r>
              <a:rPr kumimoji="0" lang="en-US" sz="1050" b="0" i="1" u="none" strike="noStrike" cap="none" normalizeH="0" baseline="0" dirty="0" smtClean="0">
                <a:ln>
                  <a:noFill/>
                </a:ln>
                <a:solidFill>
                  <a:srgbClr val="333333"/>
                </a:solidFill>
                <a:effectLst/>
                <a:latin typeface="Calibri" pitchFamily="34" charset="0"/>
                <a:ea typeface="Times New Roman" pitchFamily="18" charset="0"/>
                <a:cs typeface="Helvetica"/>
              </a:rPr>
              <a:t>Wound Repair Regen</a:t>
            </a:r>
            <a:r>
              <a:rPr kumimoji="0" lang="en-US" sz="1050" b="0" i="0" u="none" strike="noStrike" cap="none" normalizeH="0" baseline="0" dirty="0" smtClean="0">
                <a:ln>
                  <a:noFill/>
                </a:ln>
                <a:solidFill>
                  <a:srgbClr val="333333"/>
                </a:solidFill>
                <a:effectLst/>
                <a:latin typeface="Calibri" pitchFamily="34" charset="0"/>
                <a:ea typeface="Times New Roman" pitchFamily="18" charset="0"/>
                <a:cs typeface="Helvetica"/>
              </a:rPr>
              <a:t>. 2009;17(6):763–771. 2. Kuhn BA, Coulter SJ. Balancing ulcer cost and quality equation. </a:t>
            </a:r>
            <a:r>
              <a:rPr kumimoji="0" lang="en-US" sz="1050" b="0" i="1" u="none" strike="noStrike" cap="none" normalizeH="0" baseline="0" dirty="0" smtClean="0">
                <a:ln>
                  <a:noFill/>
                </a:ln>
                <a:solidFill>
                  <a:srgbClr val="333333"/>
                </a:solidFill>
                <a:effectLst/>
                <a:latin typeface="Calibri" pitchFamily="34" charset="0"/>
                <a:ea typeface="Times New Roman" pitchFamily="18" charset="0"/>
                <a:cs typeface="Helvetica"/>
              </a:rPr>
              <a:t>Nurs Econ</a:t>
            </a:r>
            <a:r>
              <a:rPr kumimoji="0" lang="en-US" sz="1050" b="0" i="0" u="none" strike="noStrike" cap="none" normalizeH="0" baseline="0" dirty="0" smtClean="0">
                <a:ln>
                  <a:noFill/>
                </a:ln>
                <a:solidFill>
                  <a:srgbClr val="333333"/>
                </a:solidFill>
                <a:effectLst/>
                <a:latin typeface="Calibri" pitchFamily="34" charset="0"/>
                <a:ea typeface="Times New Roman" pitchFamily="18" charset="0"/>
                <a:cs typeface="Helvetica"/>
              </a:rPr>
              <a:t>. 1992;10(5):353–359. 3. Hess CT. Putting the squeeze on venous ulcers. </a:t>
            </a:r>
            <a:r>
              <a:rPr kumimoji="0" lang="en-US" sz="1050" b="0" i="1" u="none" strike="noStrike" cap="none" normalizeH="0" baseline="0" dirty="0" smtClean="0">
                <a:ln>
                  <a:noFill/>
                </a:ln>
                <a:solidFill>
                  <a:srgbClr val="333333"/>
                </a:solidFill>
                <a:effectLst/>
                <a:latin typeface="Calibri" pitchFamily="34" charset="0"/>
                <a:ea typeface="Times New Roman" pitchFamily="18" charset="0"/>
                <a:cs typeface="Helvetica"/>
              </a:rPr>
              <a:t>Nursing</a:t>
            </a:r>
            <a:r>
              <a:rPr kumimoji="0" lang="en-US" sz="1050" b="0" i="0" u="none" strike="noStrike" cap="none" normalizeH="0" baseline="0" dirty="0" smtClean="0">
                <a:ln>
                  <a:noFill/>
                </a:ln>
                <a:solidFill>
                  <a:srgbClr val="333333"/>
                </a:solidFill>
                <a:effectLst/>
                <a:latin typeface="Calibri" pitchFamily="34" charset="0"/>
                <a:ea typeface="Times New Roman" pitchFamily="18" charset="0"/>
                <a:cs typeface="Helvetica"/>
              </a:rPr>
              <a:t>. 2004;34(Suppl Travel):8–13. 4. Driver VR, Fabbi M, Lavery LA, Gibbons G. The costs of diabetic foot: the economic case for the limb salvage team. </a:t>
            </a:r>
            <a:r>
              <a:rPr kumimoji="0" lang="en-US" sz="1050" b="0" i="1" u="none" strike="noStrike" cap="none" normalizeH="0" baseline="0" dirty="0" smtClean="0">
                <a:ln>
                  <a:noFill/>
                </a:ln>
                <a:solidFill>
                  <a:srgbClr val="333333"/>
                </a:solidFill>
                <a:effectLst/>
                <a:latin typeface="Calibri" pitchFamily="34" charset="0"/>
                <a:ea typeface="Times New Roman" pitchFamily="18" charset="0"/>
                <a:cs typeface="Helvetica"/>
              </a:rPr>
              <a:t>J Am Podiatry Med Assoc</a:t>
            </a:r>
            <a:r>
              <a:rPr kumimoji="0" lang="en-US" sz="1050" b="0" i="0" u="none" strike="noStrike" cap="none" normalizeH="0" baseline="0" dirty="0" smtClean="0">
                <a:ln>
                  <a:noFill/>
                </a:ln>
                <a:solidFill>
                  <a:srgbClr val="333333"/>
                </a:solidFill>
                <a:effectLst/>
                <a:latin typeface="Calibri" pitchFamily="34" charset="0"/>
                <a:ea typeface="Times New Roman" pitchFamily="18" charset="0"/>
                <a:cs typeface="Helvetica"/>
              </a:rPr>
              <a:t>. 2010;100(5):335–341. 5. Gordon MD, Gottschlich MM, Helvig EI, Marvin JA, Richard RL. Review of evidence-based practice for the prevention of pressure sores in burn patients. </a:t>
            </a:r>
            <a:r>
              <a:rPr kumimoji="0" lang="en-US" sz="1050" b="0" i="1" u="none" strike="noStrike" cap="none" normalizeH="0" baseline="0" dirty="0" smtClean="0">
                <a:ln>
                  <a:noFill/>
                </a:ln>
                <a:solidFill>
                  <a:srgbClr val="333333"/>
                </a:solidFill>
                <a:effectLst/>
                <a:latin typeface="Calibri" pitchFamily="34" charset="0"/>
                <a:ea typeface="Times New Roman" pitchFamily="18" charset="0"/>
                <a:cs typeface="Helvetica"/>
              </a:rPr>
              <a:t>J Burn Care Rehabil</a:t>
            </a:r>
            <a:r>
              <a:rPr kumimoji="0" lang="en-US" sz="1050" b="0" i="0" u="none" strike="noStrike" cap="none" normalizeH="0" baseline="0" dirty="0" smtClean="0">
                <a:ln>
                  <a:noFill/>
                </a:ln>
                <a:solidFill>
                  <a:srgbClr val="333333"/>
                </a:solidFill>
                <a:effectLst/>
                <a:latin typeface="Calibri" pitchFamily="34" charset="0"/>
                <a:ea typeface="Times New Roman" pitchFamily="18" charset="0"/>
                <a:cs typeface="Helvetica"/>
              </a:rPr>
              <a:t>. 2004;25(5):388–410. 6. Berry C, Murdoch DR, McMurray JJ. Economics of chronic heart failure. </a:t>
            </a:r>
            <a:r>
              <a:rPr kumimoji="0" lang="en-US" sz="1050" b="0" i="1" u="none" strike="noStrike" cap="none" normalizeH="0" baseline="0" dirty="0" smtClean="0">
                <a:ln>
                  <a:noFill/>
                </a:ln>
                <a:solidFill>
                  <a:srgbClr val="333333"/>
                </a:solidFill>
                <a:effectLst/>
                <a:latin typeface="Calibri" pitchFamily="34" charset="0"/>
                <a:ea typeface="Times New Roman" pitchFamily="18" charset="0"/>
                <a:cs typeface="Helvetica"/>
              </a:rPr>
              <a:t>Eur J Heart Fail</a:t>
            </a:r>
            <a:r>
              <a:rPr kumimoji="0" lang="en-US" sz="1050" b="0" i="0" u="none" strike="noStrike" cap="none" normalizeH="0" baseline="0" dirty="0" smtClean="0">
                <a:ln>
                  <a:noFill/>
                </a:ln>
                <a:solidFill>
                  <a:srgbClr val="333333"/>
                </a:solidFill>
                <a:effectLst/>
                <a:latin typeface="Calibri" pitchFamily="34" charset="0"/>
                <a:ea typeface="Times New Roman" pitchFamily="18" charset="0"/>
                <a:cs typeface="Helvetica"/>
              </a:rPr>
              <a:t>. 2001;3(3):283–291. 7. Carter MJ, Fife CE, Walker D, Thomson B. Estimating the applicability of wound care randomized controlled trials to general wound-care populations by estimating the percentage of individuals excluded from a typical wound-care population in such trials. </a:t>
            </a:r>
            <a:r>
              <a:rPr kumimoji="0" lang="en-US" sz="1050" b="0" i="1" u="none" strike="noStrike" cap="none" normalizeH="0" baseline="0" dirty="0" smtClean="0">
                <a:ln>
                  <a:noFill/>
                </a:ln>
                <a:solidFill>
                  <a:srgbClr val="333333"/>
                </a:solidFill>
                <a:effectLst/>
                <a:latin typeface="Calibri" pitchFamily="34" charset="0"/>
                <a:ea typeface="Times New Roman" pitchFamily="18" charset="0"/>
                <a:cs typeface="Helvetica"/>
              </a:rPr>
              <a:t>Adv Skin Wound Care</a:t>
            </a:r>
            <a:r>
              <a:rPr kumimoji="0" lang="en-US" sz="1050" b="0" i="0" u="none" strike="noStrike" cap="none" normalizeH="0" baseline="0" dirty="0" smtClean="0">
                <a:ln>
                  <a:noFill/>
                </a:ln>
                <a:solidFill>
                  <a:srgbClr val="333333"/>
                </a:solidFill>
                <a:effectLst/>
                <a:latin typeface="Calibri" pitchFamily="34" charset="0"/>
                <a:ea typeface="Times New Roman" pitchFamily="18" charset="0"/>
                <a:cs typeface="Helvetica"/>
              </a:rPr>
              <a:t>. 2009;22(7):316–324. 8. Institute of Medicine. Key Capabilities of an Electronic Health Record System (Electric Health Record Functional Model: Letter Report). Washington, DC: Institute of Medicine National Academies Press; 2003. 9. Gliklich RE, Dreyer NA, eds. Registries for Evaluating Patient Outcomes: A User’s Guide. AHRQ Publication No. 07-EHC001-1. Rockville, MD: Agency for Healthcare Research and Quality; 2007. 10. Concato J, Shah N, Horwitz RI. Randomized, controlled trials, observational studies, and the hierarchy of research designs. N Engl J Med. 2000;342(25):1887–1892. 11. Benson K, Hartz AJ. A comparison of observational studies and randomized, controlled trials. </a:t>
            </a:r>
            <a:r>
              <a:rPr kumimoji="0" lang="en-US" sz="1050" b="0" i="1" u="none" strike="noStrike" cap="none" normalizeH="0" baseline="0" dirty="0" smtClean="0">
                <a:ln>
                  <a:noFill/>
                </a:ln>
                <a:solidFill>
                  <a:srgbClr val="333333"/>
                </a:solidFill>
                <a:effectLst/>
                <a:latin typeface="Calibri" pitchFamily="34" charset="0"/>
                <a:ea typeface="Times New Roman" pitchFamily="18" charset="0"/>
                <a:cs typeface="Helvetica"/>
              </a:rPr>
              <a:t>N Engl J Med</a:t>
            </a:r>
            <a:r>
              <a:rPr kumimoji="0" lang="en-US" sz="1050" b="0" i="0" u="none" strike="noStrike" cap="none" normalizeH="0" baseline="0" dirty="0" smtClean="0">
                <a:ln>
                  <a:noFill/>
                </a:ln>
                <a:solidFill>
                  <a:srgbClr val="333333"/>
                </a:solidFill>
                <a:effectLst/>
                <a:latin typeface="Calibri" pitchFamily="34" charset="0"/>
                <a:ea typeface="Times New Roman" pitchFamily="18" charset="0"/>
                <a:cs typeface="Helvetica"/>
              </a:rPr>
              <a:t>. 2000;342(25):1878–1886. 12. Black N. Why we need observational studies to evaluate the effectiveness of health care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Date Placeholder 4"/>
          <p:cNvSpPr>
            <a:spLocks noGrp="1"/>
          </p:cNvSpPr>
          <p:nvPr>
            <p:ph type="dt" sz="half" idx="10"/>
          </p:nvPr>
        </p:nvSpPr>
        <p:spPr/>
        <p:txBody>
          <a:bodyPr/>
          <a:lstStyle/>
          <a:p>
            <a:fld id="{C77723BD-2F31-483C-82B9-3AB3DA11326A}" type="datetime1">
              <a:rPr lang="en-US" smtClean="0"/>
              <a:pPr/>
              <a:t>10/5/2015</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1143000"/>
          </a:xfrm>
        </p:spPr>
        <p:txBody>
          <a:bodyPr>
            <a:normAutofit/>
          </a:bodyPr>
          <a:lstStyle/>
          <a:p>
            <a:r>
              <a:rPr lang="en-US" sz="1600" dirty="0" smtClean="0"/>
              <a:t>In the United States, chronic </a:t>
            </a:r>
            <a:r>
              <a:rPr lang="en-US" sz="1600" i="1" dirty="0" smtClean="0"/>
              <a:t>wounds</a:t>
            </a:r>
            <a:r>
              <a:rPr lang="en-US" sz="1600" dirty="0" smtClean="0"/>
              <a:t> affect around </a:t>
            </a:r>
            <a:r>
              <a:rPr lang="en-US" sz="1600" dirty="0" smtClean="0"/>
              <a:t>9.5 </a:t>
            </a:r>
            <a:r>
              <a:rPr lang="en-US" sz="1600" dirty="0" smtClean="0"/>
              <a:t>million patients. ..... </a:t>
            </a:r>
            <a:r>
              <a:rPr lang="en-US" sz="1600" i="1" dirty="0" smtClean="0"/>
              <a:t>Wound</a:t>
            </a:r>
            <a:r>
              <a:rPr lang="en-US" sz="1600" dirty="0" smtClean="0"/>
              <a:t> infections are </a:t>
            </a:r>
            <a:r>
              <a:rPr lang="en-US" sz="1600" i="1" dirty="0" smtClean="0"/>
              <a:t>the most expensive</a:t>
            </a:r>
            <a:r>
              <a:rPr lang="en-US" sz="1600" dirty="0" smtClean="0"/>
              <a:t> complications following surgery .</a:t>
            </a:r>
            <a:endParaRPr lang="en-US" sz="1600" dirty="0"/>
          </a:p>
        </p:txBody>
      </p:sp>
      <p:pic>
        <p:nvPicPr>
          <p:cNvPr id="5" name="Content Placeholder 4" descr="charts costs.jpg"/>
          <p:cNvPicPr>
            <a:picLocks noGrp="1" noChangeAspect="1"/>
          </p:cNvPicPr>
          <p:nvPr>
            <p:ph sz="half" idx="1"/>
          </p:nvPr>
        </p:nvPicPr>
        <p:blipFill>
          <a:blip r:embed="rId2" cstate="print"/>
          <a:stretch>
            <a:fillRect/>
          </a:stretch>
        </p:blipFill>
        <p:spPr>
          <a:xfrm>
            <a:off x="762000" y="1905000"/>
            <a:ext cx="3505200" cy="3276600"/>
          </a:xfrm>
        </p:spPr>
      </p:pic>
      <p:sp>
        <p:nvSpPr>
          <p:cNvPr id="4" name="Content Placeholder 3"/>
          <p:cNvSpPr>
            <a:spLocks noGrp="1"/>
          </p:cNvSpPr>
          <p:nvPr>
            <p:ph sz="half" idx="2"/>
          </p:nvPr>
        </p:nvSpPr>
        <p:spPr/>
        <p:txBody>
          <a:bodyPr/>
          <a:lstStyle/>
          <a:p>
            <a:r>
              <a:rPr lang="en-US" dirty="0" smtClean="0"/>
              <a:t>The longer patients with non-healing wounds continue to be seen in the outpatient wound center, the greater their cost of care. </a:t>
            </a:r>
            <a:endParaRPr lang="en-US" dirty="0"/>
          </a:p>
        </p:txBody>
      </p:sp>
      <p:sp>
        <p:nvSpPr>
          <p:cNvPr id="7" name="Date Placeholder 6"/>
          <p:cNvSpPr>
            <a:spLocks noGrp="1"/>
          </p:cNvSpPr>
          <p:nvPr>
            <p:ph type="dt" sz="half" idx="10"/>
          </p:nvPr>
        </p:nvSpPr>
        <p:spPr/>
        <p:txBody>
          <a:bodyPr/>
          <a:lstStyle/>
          <a:p>
            <a:fld id="{A68A56BD-1490-439B-A9BE-746729D43BD4}" type="datetime1">
              <a:rPr lang="en-US" smtClean="0"/>
              <a:pPr/>
              <a:t>10/5/2015</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dirty="0" smtClean="0"/>
              <a:t>Treatment path/Costs Scale </a:t>
            </a:r>
            <a:endParaRPr lang="en-US" dirty="0"/>
          </a:p>
        </p:txBody>
      </p:sp>
      <p:graphicFrame>
        <p:nvGraphicFramePr>
          <p:cNvPr id="6" name="Content Placeholder 5"/>
          <p:cNvGraphicFramePr>
            <a:graphicFrameLocks noGrp="1"/>
          </p:cNvGraphicFramePr>
          <p:nvPr>
            <p:ph idx="1"/>
          </p:nvPr>
        </p:nvGraphicFramePr>
        <p:xfrm>
          <a:off x="228600" y="1676400"/>
          <a:ext cx="8686800"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447800" y="6553200"/>
            <a:ext cx="3874009" cy="369332"/>
          </a:xfrm>
          <a:prstGeom prst="rect">
            <a:avLst/>
          </a:prstGeom>
          <a:noFill/>
        </p:spPr>
        <p:txBody>
          <a:bodyPr wrap="none" rtlCol="0">
            <a:spAutoFit/>
          </a:bodyPr>
          <a:lstStyle/>
          <a:p>
            <a:r>
              <a:rPr lang="en-US" dirty="0" smtClean="0"/>
              <a:t>Source Intellicure HER/Pathogenius Lab</a:t>
            </a:r>
            <a:endParaRPr lang="en-US" dirty="0"/>
          </a:p>
        </p:txBody>
      </p:sp>
      <p:sp>
        <p:nvSpPr>
          <p:cNvPr id="5" name="TextBox 4"/>
          <p:cNvSpPr txBox="1"/>
          <p:nvPr/>
        </p:nvSpPr>
        <p:spPr>
          <a:xfrm>
            <a:off x="228601" y="990600"/>
            <a:ext cx="8610599" cy="430887"/>
          </a:xfrm>
          <a:prstGeom prst="rect">
            <a:avLst/>
          </a:prstGeom>
          <a:noFill/>
        </p:spPr>
        <p:txBody>
          <a:bodyPr wrap="square" rtlCol="0">
            <a:spAutoFit/>
          </a:bodyPr>
          <a:lstStyle/>
          <a:p>
            <a:pPr algn="ctr"/>
            <a:r>
              <a:rPr lang="en-US" sz="1100" b="1" dirty="0" smtClean="0"/>
              <a:t>The lower the wound severity (Prevention),the more effective standard of care will be. As wound/patient severity increase, so does the need or additional Costly therapies  </a:t>
            </a:r>
            <a:endParaRPr lang="en-US" sz="1100" b="1" dirty="0"/>
          </a:p>
        </p:txBody>
      </p:sp>
      <p:sp>
        <p:nvSpPr>
          <p:cNvPr id="7" name="Date Placeholder 6"/>
          <p:cNvSpPr>
            <a:spLocks noGrp="1"/>
          </p:cNvSpPr>
          <p:nvPr>
            <p:ph type="dt" sz="half" idx="10"/>
          </p:nvPr>
        </p:nvSpPr>
        <p:spPr/>
        <p:txBody>
          <a:bodyPr/>
          <a:lstStyle/>
          <a:p>
            <a:fld id="{0C9A3037-E60A-44E8-B9B1-D44C94CD4E91}" type="datetime1">
              <a:rPr lang="en-US" smtClean="0"/>
              <a:pPr/>
              <a:t>10/5/2015</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Wellmed Clinics-HCD-WCC</a:t>
            </a:r>
            <a:endParaRPr lang="en-US" dirty="0"/>
          </a:p>
        </p:txBody>
      </p:sp>
      <p:sp>
        <p:nvSpPr>
          <p:cNvPr id="3" name="Content Placeholder 2"/>
          <p:cNvSpPr>
            <a:spLocks noGrp="1"/>
          </p:cNvSpPr>
          <p:nvPr>
            <p:ph idx="1"/>
          </p:nvPr>
        </p:nvSpPr>
        <p:spPr>
          <a:xfrm>
            <a:off x="457200" y="1219200"/>
            <a:ext cx="8229600" cy="5410200"/>
          </a:xfrm>
        </p:spPr>
        <p:txBody>
          <a:bodyPr>
            <a:normAutofit fontScale="92500" lnSpcReduction="10000"/>
          </a:bodyPr>
          <a:lstStyle/>
          <a:p>
            <a:r>
              <a:rPr lang="en-US" dirty="0" smtClean="0"/>
              <a:t>Clinics provide basic wound care &amp; antibiotic treatment if required. Cultures ordered</a:t>
            </a:r>
            <a:r>
              <a:rPr lang="en-US" dirty="0" smtClean="0">
                <a:solidFill>
                  <a:srgbClr val="FFFF00"/>
                </a:solidFill>
              </a:rPr>
              <a:t>.(DNA) </a:t>
            </a:r>
          </a:p>
          <a:p>
            <a:r>
              <a:rPr lang="en-US" dirty="0" smtClean="0"/>
              <a:t>Patients referred to WCC are “lost”in the system. (ie.Modalities,HBO,Debridement.)</a:t>
            </a:r>
          </a:p>
          <a:p>
            <a:r>
              <a:rPr lang="en-US" dirty="0" smtClean="0"/>
              <a:t>Complex wounds are referred to HCD for HHA services </a:t>
            </a:r>
            <a:r>
              <a:rPr lang="en-US" dirty="0" smtClean="0">
                <a:solidFill>
                  <a:srgbClr val="FFFF00"/>
                </a:solidFill>
              </a:rPr>
              <a:t>(DNA)</a:t>
            </a:r>
          </a:p>
          <a:p>
            <a:r>
              <a:rPr lang="en-US" dirty="0" smtClean="0"/>
              <a:t>Patients in HHA follow POC as per MD, complex non-healing wounds referred back to MD or WCC. Infected wounds cultured. </a:t>
            </a:r>
            <a:r>
              <a:rPr lang="en-US" dirty="0" smtClean="0">
                <a:solidFill>
                  <a:srgbClr val="FFFF00"/>
                </a:solidFill>
              </a:rPr>
              <a:t>(DNA)</a:t>
            </a:r>
          </a:p>
          <a:p>
            <a:r>
              <a:rPr lang="en-US" dirty="0" smtClean="0"/>
              <a:t>Costs keep increasing due to overutilization of topical products and modalities (WCC)</a:t>
            </a:r>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45EC435B-5DEE-42E3-BA96-C298001FD074}" type="datetime1">
              <a:rPr lang="en-US" smtClean="0"/>
              <a:pPr/>
              <a:t>10/5/2015</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HCD-Admitted Wellmed Patients with Chronic Wounds</a:t>
            </a:r>
            <a:endParaRPr lang="en-US" dirty="0"/>
          </a:p>
        </p:txBody>
      </p:sp>
      <p:sp>
        <p:nvSpPr>
          <p:cNvPr id="3" name="Content Placeholder 2"/>
          <p:cNvSpPr>
            <a:spLocks noGrp="1"/>
          </p:cNvSpPr>
          <p:nvPr>
            <p:ph idx="1"/>
          </p:nvPr>
        </p:nvSpPr>
        <p:spPr>
          <a:xfrm>
            <a:off x="457200" y="1600200"/>
            <a:ext cx="8534400" cy="4876800"/>
          </a:xfrm>
        </p:spPr>
        <p:txBody>
          <a:bodyPr>
            <a:normAutofit lnSpcReduction="10000"/>
          </a:bodyPr>
          <a:lstStyle/>
          <a:p>
            <a:r>
              <a:rPr lang="en-US" dirty="0" smtClean="0"/>
              <a:t>Dehisced Wounds</a:t>
            </a:r>
          </a:p>
          <a:p>
            <a:r>
              <a:rPr lang="en-US" dirty="0" smtClean="0"/>
              <a:t>Pressure Ulcers</a:t>
            </a:r>
          </a:p>
          <a:p>
            <a:r>
              <a:rPr lang="en-US" dirty="0" smtClean="0"/>
              <a:t>Venous Ulcers</a:t>
            </a:r>
          </a:p>
          <a:p>
            <a:r>
              <a:rPr lang="en-US" dirty="0" smtClean="0"/>
              <a:t>Arterial Ulcers</a:t>
            </a:r>
          </a:p>
          <a:p>
            <a:r>
              <a:rPr lang="en-US" dirty="0" smtClean="0"/>
              <a:t>Diabetic Foot Ulcers</a:t>
            </a:r>
          </a:p>
          <a:p>
            <a:r>
              <a:rPr lang="en-US" dirty="0" smtClean="0"/>
              <a:t>Traumatic Wounds</a:t>
            </a:r>
          </a:p>
          <a:p>
            <a:r>
              <a:rPr lang="en-US" dirty="0" smtClean="0"/>
              <a:t>Infected surgical wounds</a:t>
            </a:r>
          </a:p>
          <a:p>
            <a:r>
              <a:rPr lang="en-US" dirty="0" smtClean="0"/>
              <a:t>*</a:t>
            </a:r>
            <a:r>
              <a:rPr lang="en-US" sz="2600" dirty="0"/>
              <a:t>A</a:t>
            </a:r>
            <a:r>
              <a:rPr lang="en-US" sz="2600" dirty="0" smtClean="0"/>
              <a:t>dmission from 01/01/15-09/01/15/Kinnser data.ICD9 does not provide codes to DFU/Arterial Ulcers</a:t>
            </a:r>
            <a:endParaRPr lang="en-US" sz="2600" dirty="0"/>
          </a:p>
        </p:txBody>
      </p:sp>
      <p:graphicFrame>
        <p:nvGraphicFramePr>
          <p:cNvPr id="5" name="Chart 4"/>
          <p:cNvGraphicFramePr/>
          <p:nvPr/>
        </p:nvGraphicFramePr>
        <p:xfrm>
          <a:off x="4191000" y="1752600"/>
          <a:ext cx="48006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Date Placeholder 5"/>
          <p:cNvSpPr>
            <a:spLocks noGrp="1"/>
          </p:cNvSpPr>
          <p:nvPr>
            <p:ph type="dt" sz="half" idx="10"/>
          </p:nvPr>
        </p:nvSpPr>
        <p:spPr/>
        <p:txBody>
          <a:bodyPr/>
          <a:lstStyle/>
          <a:p>
            <a:fld id="{C51878B5-9340-4A7F-B432-7BFD1F3B7A82}" type="datetime1">
              <a:rPr lang="en-US" smtClean="0"/>
              <a:pPr/>
              <a:t>10/5/2015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Consequences of Non-Healing Wounds</a:t>
            </a:r>
            <a:endParaRPr lang="en-US" dirty="0"/>
          </a:p>
        </p:txBody>
      </p:sp>
      <p:sp>
        <p:nvSpPr>
          <p:cNvPr id="3" name="Content Placeholder 2"/>
          <p:cNvSpPr>
            <a:spLocks noGrp="1"/>
          </p:cNvSpPr>
          <p:nvPr>
            <p:ph idx="1"/>
          </p:nvPr>
        </p:nvSpPr>
        <p:spPr>
          <a:xfrm>
            <a:off x="228600" y="1600200"/>
            <a:ext cx="8763000" cy="4953000"/>
          </a:xfrm>
        </p:spPr>
        <p:txBody>
          <a:bodyPr>
            <a:normAutofit/>
          </a:bodyPr>
          <a:lstStyle/>
          <a:p>
            <a:r>
              <a:rPr lang="en-US" dirty="0" smtClean="0"/>
              <a:t>Length of stay (LOS) Patient</a:t>
            </a:r>
          </a:p>
          <a:p>
            <a:r>
              <a:rPr lang="en-US" dirty="0" smtClean="0"/>
              <a:t>Utilization of antibiotics, analgesics and wound therapies</a:t>
            </a:r>
          </a:p>
          <a:p>
            <a:r>
              <a:rPr lang="en-US" dirty="0" smtClean="0"/>
              <a:t>Usage of biologics</a:t>
            </a:r>
          </a:p>
          <a:p>
            <a:r>
              <a:rPr lang="en-US" dirty="0" smtClean="0"/>
              <a:t>Hospital readmissions</a:t>
            </a:r>
          </a:p>
          <a:p>
            <a:r>
              <a:rPr lang="en-US" dirty="0" smtClean="0"/>
              <a:t>Wound recidivism (Relapse)</a:t>
            </a:r>
          </a:p>
          <a:p>
            <a:r>
              <a:rPr lang="en-US" dirty="0" smtClean="0"/>
              <a:t>Cost of care in managing the patient</a:t>
            </a:r>
          </a:p>
          <a:p>
            <a:r>
              <a:rPr lang="en-US" dirty="0" smtClean="0"/>
              <a:t>Surgical and diagnostic interventions</a:t>
            </a:r>
          </a:p>
          <a:p>
            <a:endParaRPr lang="en-US" dirty="0"/>
          </a:p>
        </p:txBody>
      </p:sp>
      <p:sp>
        <p:nvSpPr>
          <p:cNvPr id="4" name="Down Arrow 3"/>
          <p:cNvSpPr/>
          <p:nvPr/>
        </p:nvSpPr>
        <p:spPr>
          <a:xfrm rot="10800000">
            <a:off x="8305800" y="1676400"/>
            <a:ext cx="484632" cy="2426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924800" y="838200"/>
            <a:ext cx="1088952" cy="584775"/>
          </a:xfrm>
          <a:prstGeom prst="rect">
            <a:avLst/>
          </a:prstGeom>
          <a:noFill/>
        </p:spPr>
        <p:txBody>
          <a:bodyPr wrap="square" rtlCol="0">
            <a:spAutoFit/>
          </a:bodyPr>
          <a:lstStyle/>
          <a:p>
            <a:r>
              <a:rPr lang="en-US" sz="3200" b="1" dirty="0" smtClean="0">
                <a:solidFill>
                  <a:srgbClr val="FF0000"/>
                </a:solidFill>
              </a:rPr>
              <a:t>Costs</a:t>
            </a:r>
            <a:endParaRPr lang="en-US" sz="3200" b="1" dirty="0">
              <a:solidFill>
                <a:srgbClr val="FF0000"/>
              </a:solidFill>
            </a:endParaRPr>
          </a:p>
        </p:txBody>
      </p:sp>
      <p:sp>
        <p:nvSpPr>
          <p:cNvPr id="6" name="TextBox 5"/>
          <p:cNvSpPr txBox="1"/>
          <p:nvPr/>
        </p:nvSpPr>
        <p:spPr>
          <a:xfrm>
            <a:off x="7239001" y="4267200"/>
            <a:ext cx="1905000" cy="1723549"/>
          </a:xfrm>
          <a:prstGeom prst="rect">
            <a:avLst/>
          </a:prstGeom>
          <a:noFill/>
        </p:spPr>
        <p:txBody>
          <a:bodyPr wrap="square" rtlCol="0">
            <a:spAutoFit/>
          </a:bodyPr>
          <a:lstStyle/>
          <a:p>
            <a:r>
              <a:rPr lang="en-US" sz="1100" b="1" dirty="0" smtClean="0">
                <a:solidFill>
                  <a:srgbClr val="0070C0"/>
                </a:solidFill>
              </a:rPr>
              <a:t>Research suggests that</a:t>
            </a:r>
          </a:p>
          <a:p>
            <a:r>
              <a:rPr lang="en-US" sz="1100" b="1" dirty="0" smtClean="0">
                <a:solidFill>
                  <a:srgbClr val="0070C0"/>
                </a:solidFill>
              </a:rPr>
              <a:t>an uncomplicated wound might Cost $8,000. Wounds that progressed to a higher severity experienced more than $17,000 in  Higher costs than those that did not.</a:t>
            </a:r>
          </a:p>
          <a:p>
            <a:r>
              <a:rPr lang="en-US" sz="1100" b="1" dirty="0" smtClean="0">
                <a:solidFill>
                  <a:srgbClr val="0070C0"/>
                </a:solidFill>
              </a:rPr>
              <a:t>Ref.Stock</a:t>
            </a:r>
          </a:p>
          <a:p>
            <a:endParaRPr lang="en-US" b="1" dirty="0">
              <a:solidFill>
                <a:srgbClr val="0070C0"/>
              </a:solidFill>
            </a:endParaRPr>
          </a:p>
        </p:txBody>
      </p:sp>
      <p:sp>
        <p:nvSpPr>
          <p:cNvPr id="7" name="Date Placeholder 6"/>
          <p:cNvSpPr>
            <a:spLocks noGrp="1"/>
          </p:cNvSpPr>
          <p:nvPr>
            <p:ph type="dt" sz="half" idx="10"/>
          </p:nvPr>
        </p:nvSpPr>
        <p:spPr/>
        <p:txBody>
          <a:bodyPr/>
          <a:lstStyle/>
          <a:p>
            <a:fld id="{B99ACE82-B7F3-4EF9-8188-FEC930D6B586}" type="datetime1">
              <a:rPr lang="en-US" smtClean="0"/>
              <a:pPr/>
              <a:t>10/5/2015</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dirty="0" smtClean="0"/>
              <a:t>Molecular Diagnostics/DNA Sequencing</a:t>
            </a:r>
            <a:endParaRPr lang="en-US" dirty="0"/>
          </a:p>
        </p:txBody>
      </p:sp>
      <p:sp>
        <p:nvSpPr>
          <p:cNvPr id="3" name="Content Placeholder 2"/>
          <p:cNvSpPr>
            <a:spLocks noGrp="1"/>
          </p:cNvSpPr>
          <p:nvPr>
            <p:ph idx="1"/>
          </p:nvPr>
        </p:nvSpPr>
        <p:spPr>
          <a:xfrm>
            <a:off x="152400" y="1143000"/>
            <a:ext cx="8839200" cy="5486401"/>
          </a:xfrm>
        </p:spPr>
        <p:txBody>
          <a:bodyPr>
            <a:normAutofit fontScale="47500" lnSpcReduction="20000"/>
          </a:bodyPr>
          <a:lstStyle/>
          <a:p>
            <a:r>
              <a:rPr lang="en-US" dirty="0" smtClean="0"/>
              <a:t>With molecular diagnostics, clinicians are able to know exactly which micro-organisms are present in any given wound. Once the pathogenic organisms are identified, medications can be selected and ratios adjusted to specifically address the individual wound bed, thereby allowing for a precise treatment that ultimately expedites healing -- 2 to 5 times faster in most cases.</a:t>
            </a:r>
          </a:p>
          <a:p>
            <a:endParaRPr lang="en-US" dirty="0" smtClean="0"/>
          </a:p>
          <a:p>
            <a:r>
              <a:rPr lang="en-US" dirty="0" smtClean="0"/>
              <a:t>99% of chronic wounds are poly-microbial, with high abundance levels.</a:t>
            </a:r>
          </a:p>
          <a:p>
            <a:endParaRPr lang="en-US" dirty="0" smtClean="0"/>
          </a:p>
          <a:p>
            <a:r>
              <a:rPr lang="en-US" dirty="0" smtClean="0"/>
              <a:t>-   This means that there are almost always many different organisms present in a wound contributing to the infected state of a wound bed. The challenge here is that many of these microorganisms are very different from each other, and require special attention.</a:t>
            </a:r>
          </a:p>
          <a:p>
            <a:endParaRPr lang="en-US" dirty="0" smtClean="0"/>
          </a:p>
          <a:p>
            <a:r>
              <a:rPr lang="en-US" dirty="0" smtClean="0"/>
              <a:t>•   Less than 5% of known wound microbes can be grown using traditional culture techniques</a:t>
            </a:r>
          </a:p>
          <a:p>
            <a:endParaRPr lang="en-US" dirty="0" smtClean="0"/>
          </a:p>
          <a:p>
            <a:r>
              <a:rPr lang="en-US" dirty="0" smtClean="0"/>
              <a:t>-   This means that the majority of the microbes (over 95%) contributing to the community of organisms within the biofilm allowing the wound to persist will NOT be detected using traditional culture techniques.</a:t>
            </a:r>
          </a:p>
          <a:p>
            <a:endParaRPr lang="en-US" dirty="0" smtClean="0"/>
          </a:p>
          <a:p>
            <a:r>
              <a:rPr lang="en-US" dirty="0" smtClean="0"/>
              <a:t>-   The limitations of traditional culture techniques lead to increased treatment cost through longer treatment times, more invasive medical interventions, and a higher incidence of progressed complications.</a:t>
            </a:r>
          </a:p>
          <a:p>
            <a:endParaRPr lang="en-US" dirty="0" smtClean="0"/>
          </a:p>
          <a:p>
            <a:r>
              <a:rPr lang="en-US" dirty="0" smtClean="0"/>
              <a:t>-   Most importantly, this leads to increased pain and suffering.</a:t>
            </a:r>
          </a:p>
          <a:p>
            <a:endParaRPr lang="en-US" dirty="0" smtClean="0"/>
          </a:p>
          <a:p>
            <a:r>
              <a:rPr lang="en-US" dirty="0" smtClean="0"/>
              <a:t>•   Molecular Diagnosis empowers the physician to treat the bio-burden with DNA level certainty.</a:t>
            </a:r>
          </a:p>
          <a:p>
            <a:endParaRPr lang="en-US" dirty="0" smtClean="0"/>
          </a:p>
          <a:p>
            <a:r>
              <a:rPr lang="en-US" dirty="0" smtClean="0"/>
              <a:t>•   The microbial Bioburden is a significant barrier for all chronic wounds, regardless of etiology</a:t>
            </a:r>
          </a:p>
          <a:p>
            <a:endParaRPr lang="en-US" dirty="0" smtClean="0"/>
          </a:p>
          <a:p>
            <a:endParaRPr lang="en-US" dirty="0"/>
          </a:p>
        </p:txBody>
      </p:sp>
      <p:sp>
        <p:nvSpPr>
          <p:cNvPr id="4" name="Date Placeholder 3"/>
          <p:cNvSpPr>
            <a:spLocks noGrp="1"/>
          </p:cNvSpPr>
          <p:nvPr>
            <p:ph type="dt" sz="half" idx="10"/>
          </p:nvPr>
        </p:nvSpPr>
        <p:spPr/>
        <p:txBody>
          <a:bodyPr/>
          <a:lstStyle/>
          <a:p>
            <a:fld id="{DD7A924C-4274-44BA-A364-A6B98CFC9902}" type="datetime1">
              <a:rPr lang="en-US" smtClean="0"/>
              <a:pPr/>
              <a:t>10/5/2015</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1 Report (24 Hrs.)</a:t>
            </a:r>
            <a:endParaRPr lang="en-US" dirty="0"/>
          </a:p>
        </p:txBody>
      </p:sp>
      <p:graphicFrame>
        <p:nvGraphicFramePr>
          <p:cNvPr id="4" name="Content Placeholder 3"/>
          <p:cNvGraphicFramePr>
            <a:graphicFrameLocks noChangeAspect="1"/>
          </p:cNvGraphicFramePr>
          <p:nvPr>
            <p:ph idx="1"/>
          </p:nvPr>
        </p:nvGraphicFramePr>
        <p:xfrm>
          <a:off x="533401" y="1295400"/>
          <a:ext cx="3733799" cy="5181600"/>
        </p:xfrm>
        <a:graphic>
          <a:graphicData uri="http://schemas.openxmlformats.org/presentationml/2006/ole">
            <p:oleObj spid="_x0000_s1027" name="Acrobat Document" r:id="rId3" imgW="4663844" imgH="6035563" progId="AcroExch.Document.DC">
              <p:embed/>
            </p:oleObj>
          </a:graphicData>
        </a:graphic>
      </p:graphicFrame>
      <p:graphicFrame>
        <p:nvGraphicFramePr>
          <p:cNvPr id="6" name="Table 5"/>
          <p:cNvGraphicFramePr>
            <a:graphicFrameLocks noGrp="1"/>
          </p:cNvGraphicFramePr>
          <p:nvPr/>
        </p:nvGraphicFramePr>
        <p:xfrm>
          <a:off x="5257802" y="1523996"/>
          <a:ext cx="1981196" cy="4876803"/>
        </p:xfrm>
        <a:graphic>
          <a:graphicData uri="http://schemas.openxmlformats.org/drawingml/2006/table">
            <a:tbl>
              <a:tblPr/>
              <a:tblGrid>
                <a:gridCol w="963815"/>
                <a:gridCol w="146282"/>
                <a:gridCol w="146282"/>
                <a:gridCol w="146282"/>
                <a:gridCol w="232815"/>
                <a:gridCol w="173066"/>
                <a:gridCol w="172654"/>
              </a:tblGrid>
              <a:tr h="265103">
                <a:tc>
                  <a:txBody>
                    <a:bodyPr/>
                    <a:lstStyle/>
                    <a:p>
                      <a:pPr marL="15240" marR="0">
                        <a:lnSpc>
                          <a:spcPts val="960"/>
                        </a:lnSpc>
                        <a:spcBef>
                          <a:spcPts val="0"/>
                        </a:spcBef>
                        <a:spcAft>
                          <a:spcPts val="0"/>
                        </a:spcAft>
                      </a:pPr>
                      <a:r>
                        <a:rPr lang="en-US" sz="600" dirty="0">
                          <a:latin typeface="Calibri"/>
                          <a:ea typeface="Calibri"/>
                          <a:cs typeface="Times New Roman"/>
                        </a:rPr>
                        <a:t>955799883-58716</a:t>
                      </a:r>
                      <a:endParaRPr lang="en-US" sz="700" dirty="0">
                        <a:latin typeface="Calibri"/>
                        <a:ea typeface="Calibri"/>
                        <a:cs typeface="Times New Roman"/>
                      </a:endParaRPr>
                    </a:p>
                    <a:p>
                      <a:pPr marL="15240" marR="0">
                        <a:spcBef>
                          <a:spcPts val="90"/>
                        </a:spcBef>
                        <a:spcAft>
                          <a:spcPts val="0"/>
                        </a:spcAft>
                      </a:pPr>
                      <a:r>
                        <a:rPr lang="en-US" sz="600" dirty="0">
                          <a:latin typeface="Calibri"/>
                          <a:ea typeface="Calibri"/>
                          <a:cs typeface="Times New Roman"/>
                        </a:rPr>
                        <a:t>Mata,</a:t>
                      </a:r>
                      <a:r>
                        <a:rPr lang="en-US" sz="600" spc="-20" dirty="0">
                          <a:latin typeface="Calibri"/>
                          <a:ea typeface="Calibri"/>
                          <a:cs typeface="Times New Roman"/>
                        </a:rPr>
                        <a:t> </a:t>
                      </a:r>
                      <a:r>
                        <a:rPr lang="en-US" sz="600" dirty="0">
                          <a:latin typeface="Calibri"/>
                          <a:ea typeface="Calibri"/>
                          <a:cs typeface="Times New Roman"/>
                        </a:rPr>
                        <a:t>Benancio</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22225" marR="0">
                        <a:spcBef>
                          <a:spcPts val="450"/>
                        </a:spcBef>
                        <a:spcAft>
                          <a:spcPts val="0"/>
                        </a:spcAft>
                      </a:pPr>
                      <a:r>
                        <a:rPr lang="en-US" sz="600" b="1" dirty="0">
                          <a:latin typeface="Calibri"/>
                          <a:ea typeface="Calibri"/>
                          <a:cs typeface="Times New Roman"/>
                        </a:rPr>
                        <a:t>IV</a:t>
                      </a:r>
                      <a:endParaRPr lang="en-US" sz="7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22225" marR="0">
                        <a:spcBef>
                          <a:spcPts val="450"/>
                        </a:spcBef>
                        <a:spcAft>
                          <a:spcPts val="0"/>
                        </a:spcAft>
                      </a:pPr>
                      <a:r>
                        <a:rPr lang="en-US" sz="600" b="1" dirty="0">
                          <a:latin typeface="Calibri"/>
                          <a:ea typeface="Calibri"/>
                          <a:cs typeface="Times New Roman"/>
                        </a:rPr>
                        <a:t>PO</a:t>
                      </a:r>
                      <a:endParaRPr lang="en-US" sz="7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22225" marR="0">
                        <a:spcBef>
                          <a:spcPts val="450"/>
                        </a:spcBef>
                        <a:spcAft>
                          <a:spcPts val="0"/>
                        </a:spcAft>
                      </a:pPr>
                      <a:r>
                        <a:rPr lang="en-US" sz="600" b="1" spc="-5" dirty="0">
                          <a:latin typeface="Calibri"/>
                          <a:ea typeface="Calibri"/>
                          <a:cs typeface="Times New Roman"/>
                        </a:rPr>
                        <a:t>Topic</a:t>
                      </a:r>
                      <a:r>
                        <a:rPr lang="en-US" sz="600" b="1" dirty="0">
                          <a:latin typeface="Calibri"/>
                          <a:ea typeface="Calibri"/>
                          <a:cs typeface="Times New Roman"/>
                        </a:rPr>
                        <a:t>al</a:t>
                      </a:r>
                      <a:endParaRPr lang="en-US" sz="7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5089">
                <a:tc rowSpan="3">
                  <a:txBody>
                    <a:bodyPr/>
                    <a:lstStyle/>
                    <a:p>
                      <a:pPr marL="0" marR="0">
                        <a:spcBef>
                          <a:spcPts val="0"/>
                        </a:spcBef>
                        <a:spcAft>
                          <a:spcPts val="0"/>
                        </a:spcAft>
                      </a:pPr>
                      <a:endParaRPr lang="en-US" sz="600" dirty="0">
                        <a:latin typeface="Times New Roman"/>
                        <a:ea typeface="Times New Roman"/>
                        <a:cs typeface="Times New Roman"/>
                      </a:endParaRPr>
                    </a:p>
                    <a:p>
                      <a:pPr marL="15240" marR="0">
                        <a:spcBef>
                          <a:spcPts val="0"/>
                        </a:spcBef>
                        <a:spcAft>
                          <a:spcPts val="0"/>
                        </a:spcAft>
                      </a:pPr>
                      <a:r>
                        <a:rPr lang="en-US" sz="600" b="1" dirty="0">
                          <a:latin typeface="Calibri"/>
                          <a:ea typeface="Calibri"/>
                          <a:cs typeface="Times New Roman"/>
                        </a:rPr>
                        <a:t>Generic</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775"/>
                        </a:spcBef>
                        <a:spcAft>
                          <a:spcPts val="0"/>
                        </a:spcAft>
                      </a:pPr>
                      <a:r>
                        <a:rPr lang="en-US" sz="600" b="1" spc="-5" dirty="0">
                          <a:latin typeface="Calibri"/>
                          <a:ea typeface="Calibri"/>
                          <a:cs typeface="Times New Roman"/>
                        </a:rPr>
                        <a:t>S</a:t>
                      </a:r>
                      <a:r>
                        <a:rPr lang="en-US" sz="600" b="1" dirty="0">
                          <a:latin typeface="Calibri"/>
                          <a:ea typeface="Calibri"/>
                          <a:cs typeface="Times New Roman"/>
                        </a:rPr>
                        <a:t>tre</a:t>
                      </a:r>
                      <a:r>
                        <a:rPr lang="en-US" sz="600" b="1" spc="-5" dirty="0">
                          <a:latin typeface="Calibri"/>
                          <a:ea typeface="Calibri"/>
                          <a:cs typeface="Times New Roman"/>
                        </a:rPr>
                        <a:t>p</a:t>
                      </a:r>
                      <a:r>
                        <a:rPr lang="en-US" sz="600" b="1" dirty="0">
                          <a:latin typeface="Calibri"/>
                          <a:ea typeface="Calibri"/>
                          <a:cs typeface="Times New Roman"/>
                        </a:rPr>
                        <a:t>t</a:t>
                      </a:r>
                      <a:r>
                        <a:rPr lang="en-US" sz="600" b="1" spc="-5" dirty="0">
                          <a:latin typeface="Calibri"/>
                          <a:ea typeface="Calibri"/>
                          <a:cs typeface="Times New Roman"/>
                        </a:rPr>
                        <a:t>ococcu</a:t>
                      </a:r>
                      <a:r>
                        <a:rPr lang="en-US" sz="600" b="1" dirty="0">
                          <a:latin typeface="Calibri"/>
                          <a:ea typeface="Calibri"/>
                          <a:cs typeface="Times New Roman"/>
                        </a:rPr>
                        <a:t>s a</a:t>
                      </a:r>
                      <a:r>
                        <a:rPr lang="en-US" sz="600" b="1" spc="5" dirty="0">
                          <a:latin typeface="Calibri"/>
                          <a:ea typeface="Calibri"/>
                          <a:cs typeface="Times New Roman"/>
                        </a:rPr>
                        <a:t>g</a:t>
                      </a:r>
                      <a:r>
                        <a:rPr lang="en-US" sz="600" b="1" dirty="0">
                          <a:latin typeface="Calibri"/>
                          <a:ea typeface="Calibri"/>
                          <a:cs typeface="Times New Roman"/>
                        </a:rPr>
                        <a:t>a</a:t>
                      </a:r>
                      <a:r>
                        <a:rPr lang="en-US" sz="600" b="1" spc="-10" dirty="0">
                          <a:latin typeface="Calibri"/>
                          <a:ea typeface="Calibri"/>
                          <a:cs typeface="Times New Roman"/>
                        </a:rPr>
                        <a:t>l</a:t>
                      </a:r>
                      <a:r>
                        <a:rPr lang="en-US" sz="600" b="1" dirty="0">
                          <a:latin typeface="Calibri"/>
                          <a:ea typeface="Calibri"/>
                          <a:cs typeface="Times New Roman"/>
                        </a:rPr>
                        <a:t>a</a:t>
                      </a:r>
                      <a:r>
                        <a:rPr lang="en-US" sz="600" b="1" spc="-5" dirty="0">
                          <a:latin typeface="Calibri"/>
                          <a:ea typeface="Calibri"/>
                          <a:cs typeface="Times New Roman"/>
                        </a:rPr>
                        <a:t>c</a:t>
                      </a:r>
                      <a:r>
                        <a:rPr lang="en-US" sz="600" b="1" dirty="0">
                          <a:latin typeface="Calibri"/>
                          <a:ea typeface="Calibri"/>
                          <a:cs typeface="Times New Roman"/>
                        </a:rPr>
                        <a:t>t</a:t>
                      </a:r>
                      <a:r>
                        <a:rPr lang="en-US" sz="600" b="1" spc="-5" dirty="0">
                          <a:latin typeface="Calibri"/>
                          <a:ea typeface="Calibri"/>
                          <a:cs typeface="Times New Roman"/>
                        </a:rPr>
                        <a:t>i</a:t>
                      </a:r>
                      <a:r>
                        <a:rPr lang="en-US" sz="600" b="1" dirty="0">
                          <a:latin typeface="Calibri"/>
                          <a:ea typeface="Calibri"/>
                          <a:cs typeface="Times New Roman"/>
                        </a:rPr>
                        <a:t>ae-</a:t>
                      </a:r>
                      <a:r>
                        <a:rPr lang="en-US" sz="600" b="1" spc="-5" dirty="0">
                          <a:latin typeface="Calibri"/>
                          <a:ea typeface="Calibri"/>
                          <a:cs typeface="Times New Roman"/>
                        </a:rPr>
                        <a:t> </a:t>
                      </a:r>
                      <a:r>
                        <a:rPr lang="en-US" sz="600" b="1" spc="5" dirty="0">
                          <a:latin typeface="Calibri"/>
                          <a:ea typeface="Calibri"/>
                          <a:cs typeface="Times New Roman"/>
                        </a:rPr>
                        <a:t>g</a:t>
                      </a:r>
                      <a:r>
                        <a:rPr lang="en-US" sz="600" b="1" dirty="0">
                          <a:latin typeface="Calibri"/>
                          <a:ea typeface="Calibri"/>
                          <a:cs typeface="Times New Roman"/>
                        </a:rPr>
                        <a:t>rp</a:t>
                      </a:r>
                      <a:r>
                        <a:rPr lang="en-US" sz="600" b="1" spc="-5" dirty="0">
                          <a:latin typeface="Calibri"/>
                          <a:ea typeface="Calibri"/>
                          <a:cs typeface="Times New Roman"/>
                        </a:rPr>
                        <a:t> </a:t>
                      </a:r>
                      <a:r>
                        <a:rPr lang="en-US" sz="600" b="1" dirty="0">
                          <a:latin typeface="Calibri"/>
                          <a:ea typeface="Calibri"/>
                          <a:cs typeface="Times New Roman"/>
                        </a:rPr>
                        <a:t>b</a:t>
                      </a:r>
                      <a:endParaRPr lang="en-US" sz="7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775"/>
                        </a:spcBef>
                        <a:spcAft>
                          <a:spcPts val="0"/>
                        </a:spcAft>
                      </a:pPr>
                      <a:r>
                        <a:rPr lang="en-US" sz="600" b="1" spc="-5" dirty="0">
                          <a:latin typeface="Calibri"/>
                          <a:ea typeface="Calibri"/>
                          <a:cs typeface="Times New Roman"/>
                        </a:rPr>
                        <a:t>S</a:t>
                      </a:r>
                      <a:r>
                        <a:rPr lang="en-US" sz="600" b="1" dirty="0">
                          <a:latin typeface="Calibri"/>
                          <a:ea typeface="Calibri"/>
                          <a:cs typeface="Times New Roman"/>
                        </a:rPr>
                        <a:t>ta</a:t>
                      </a:r>
                      <a:r>
                        <a:rPr lang="en-US" sz="600" b="1" spc="-5" dirty="0">
                          <a:latin typeface="Calibri"/>
                          <a:ea typeface="Calibri"/>
                          <a:cs typeface="Times New Roman"/>
                        </a:rPr>
                        <a:t>ph</a:t>
                      </a:r>
                      <a:r>
                        <a:rPr lang="en-US" sz="600" b="1" dirty="0">
                          <a:latin typeface="Calibri"/>
                          <a:ea typeface="Calibri"/>
                          <a:cs typeface="Times New Roman"/>
                        </a:rPr>
                        <a:t>y</a:t>
                      </a:r>
                      <a:r>
                        <a:rPr lang="en-US" sz="600" b="1" spc="-5" dirty="0">
                          <a:latin typeface="Calibri"/>
                          <a:ea typeface="Calibri"/>
                          <a:cs typeface="Times New Roman"/>
                        </a:rPr>
                        <a:t>lococcu</a:t>
                      </a:r>
                      <a:r>
                        <a:rPr lang="en-US" sz="600" b="1" dirty="0">
                          <a:latin typeface="Calibri"/>
                          <a:ea typeface="Calibri"/>
                          <a:cs typeface="Times New Roman"/>
                        </a:rPr>
                        <a:t>s aure</a:t>
                      </a:r>
                      <a:r>
                        <a:rPr lang="en-US" sz="600" b="1" spc="-5" dirty="0">
                          <a:latin typeface="Calibri"/>
                          <a:ea typeface="Calibri"/>
                          <a:cs typeface="Times New Roman"/>
                        </a:rPr>
                        <a:t>u</a:t>
                      </a:r>
                      <a:r>
                        <a:rPr lang="en-US" sz="600" b="1" dirty="0">
                          <a:latin typeface="Calibri"/>
                          <a:ea typeface="Calibri"/>
                          <a:cs typeface="Times New Roman"/>
                        </a:rPr>
                        <a:t>s </a:t>
                      </a:r>
                      <a:r>
                        <a:rPr lang="en-US" sz="600" b="1" spc="-5" dirty="0">
                          <a:latin typeface="Calibri"/>
                          <a:ea typeface="Calibri"/>
                          <a:cs typeface="Times New Roman"/>
                        </a:rPr>
                        <a:t>(m</a:t>
                      </a:r>
                      <a:r>
                        <a:rPr lang="en-US" sz="600" b="1" dirty="0">
                          <a:latin typeface="Calibri"/>
                          <a:ea typeface="Calibri"/>
                          <a:cs typeface="Times New Roman"/>
                        </a:rPr>
                        <a:t>rsa)</a:t>
                      </a:r>
                      <a:endParaRPr lang="en-US" sz="7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2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9685" marR="0">
                        <a:spcBef>
                          <a:spcPts val="220"/>
                        </a:spcBef>
                        <a:spcAft>
                          <a:spcPts val="0"/>
                        </a:spcAft>
                      </a:pPr>
                      <a:r>
                        <a:rPr lang="en-US" sz="600" b="1" dirty="0">
                          <a:latin typeface="Calibri"/>
                          <a:ea typeface="Calibri"/>
                          <a:cs typeface="Times New Roman"/>
                        </a:rPr>
                        <a:t>Gram</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b="1"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b="1"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2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9685" marR="0">
                        <a:spcBef>
                          <a:spcPts val="220"/>
                        </a:spcBef>
                        <a:spcAft>
                          <a:spcPts val="0"/>
                        </a:spcAft>
                      </a:pPr>
                      <a:r>
                        <a:rPr lang="en-US" sz="600" b="1" dirty="0">
                          <a:latin typeface="Calibri"/>
                          <a:ea typeface="Calibri"/>
                          <a:cs typeface="Times New Roman"/>
                        </a:rPr>
                        <a:t>Resp</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b="1" dirty="0">
                          <a:latin typeface="Calibri"/>
                          <a:ea typeface="Calibri"/>
                          <a:cs typeface="Times New Roman"/>
                        </a:rPr>
                        <a:t>FAn</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b="1" dirty="0">
                          <a:latin typeface="Calibri"/>
                          <a:ea typeface="Calibri"/>
                          <a:cs typeface="Times New Roman"/>
                        </a:rPr>
                        <a:t>FAn</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173">
                <a:tc>
                  <a:txBody>
                    <a:bodyPr/>
                    <a:lstStyle/>
                    <a:p>
                      <a:pPr marL="15240" marR="0">
                        <a:spcBef>
                          <a:spcPts val="225"/>
                        </a:spcBef>
                        <a:spcAft>
                          <a:spcPts val="0"/>
                        </a:spcAft>
                      </a:pPr>
                      <a:r>
                        <a:rPr lang="en-US" sz="600" dirty="0">
                          <a:latin typeface="Calibri"/>
                          <a:ea typeface="Calibri"/>
                          <a:cs typeface="Times New Roman"/>
                        </a:rPr>
                        <a:t>clindamycin</a:t>
                      </a:r>
                      <a:r>
                        <a:rPr lang="en-US" sz="600" spc="-50" dirty="0">
                          <a:latin typeface="Calibri"/>
                          <a:ea typeface="Calibri"/>
                          <a:cs typeface="Times New Roman"/>
                        </a:rPr>
                        <a:t> </a:t>
                      </a:r>
                      <a:r>
                        <a:rPr lang="en-US" sz="600" dirty="0">
                          <a:latin typeface="Calibri"/>
                          <a:ea typeface="Calibri"/>
                          <a:cs typeface="Times New Roman"/>
                        </a:rPr>
                        <a:t>(Cleocin)</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5"/>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5"/>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5"/>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5">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5"/>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5"/>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26">
                <a:tc>
                  <a:txBody>
                    <a:bodyPr/>
                    <a:lstStyle/>
                    <a:p>
                      <a:pPr marL="15240" marR="0">
                        <a:spcBef>
                          <a:spcPts val="220"/>
                        </a:spcBef>
                        <a:spcAft>
                          <a:spcPts val="0"/>
                        </a:spcAft>
                      </a:pPr>
                      <a:r>
                        <a:rPr lang="en-US" sz="600" dirty="0">
                          <a:latin typeface="Calibri"/>
                          <a:ea typeface="Calibri"/>
                          <a:cs typeface="Times New Roman"/>
                        </a:rPr>
                        <a:t>linezolid</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26">
                <a:tc>
                  <a:txBody>
                    <a:bodyPr/>
                    <a:lstStyle/>
                    <a:p>
                      <a:pPr marL="15240" marR="0">
                        <a:spcBef>
                          <a:spcPts val="220"/>
                        </a:spcBef>
                        <a:spcAft>
                          <a:spcPts val="0"/>
                        </a:spcAft>
                      </a:pPr>
                      <a:r>
                        <a:rPr lang="en-US" sz="600" dirty="0">
                          <a:latin typeface="Calibri"/>
                          <a:ea typeface="Calibri"/>
                          <a:cs typeface="Times New Roman"/>
                        </a:rPr>
                        <a:t>nitrofurantoin</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26">
                <a:tc>
                  <a:txBody>
                    <a:bodyPr/>
                    <a:lstStyle/>
                    <a:p>
                      <a:pPr marL="15240" marR="0">
                        <a:spcBef>
                          <a:spcPts val="220"/>
                        </a:spcBef>
                        <a:spcAft>
                          <a:spcPts val="0"/>
                        </a:spcAft>
                      </a:pPr>
                      <a:r>
                        <a:rPr lang="en-US" sz="600" dirty="0">
                          <a:latin typeface="Calibri"/>
                          <a:ea typeface="Calibri"/>
                          <a:cs typeface="Times New Roman"/>
                        </a:rPr>
                        <a:t>vancomycin</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26">
                <a:tc>
                  <a:txBody>
                    <a:bodyPr/>
                    <a:lstStyle/>
                    <a:p>
                      <a:pPr marL="15240" marR="0">
                        <a:spcBef>
                          <a:spcPts val="220"/>
                        </a:spcBef>
                        <a:spcAft>
                          <a:spcPts val="0"/>
                        </a:spcAft>
                      </a:pPr>
                      <a:r>
                        <a:rPr lang="en-US" sz="600" dirty="0">
                          <a:latin typeface="Calibri"/>
                          <a:ea typeface="Calibri"/>
                          <a:cs typeface="Times New Roman"/>
                        </a:rPr>
                        <a:t>ampicillin</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26">
                <a:tc>
                  <a:txBody>
                    <a:bodyPr/>
                    <a:lstStyle/>
                    <a:p>
                      <a:pPr marL="15240" marR="0">
                        <a:spcBef>
                          <a:spcPts val="220"/>
                        </a:spcBef>
                        <a:spcAft>
                          <a:spcPts val="0"/>
                        </a:spcAft>
                      </a:pPr>
                      <a:r>
                        <a:rPr lang="en-US" sz="600" dirty="0">
                          <a:latin typeface="Calibri"/>
                          <a:ea typeface="Calibri"/>
                          <a:cs typeface="Times New Roman"/>
                        </a:rPr>
                        <a:t>ceftriaxone</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26">
                <a:tc>
                  <a:txBody>
                    <a:bodyPr/>
                    <a:lstStyle/>
                    <a:p>
                      <a:pPr marL="15240" marR="0">
                        <a:spcBef>
                          <a:spcPts val="220"/>
                        </a:spcBef>
                        <a:spcAft>
                          <a:spcPts val="0"/>
                        </a:spcAft>
                      </a:pPr>
                      <a:r>
                        <a:rPr lang="en-US" sz="600" dirty="0">
                          <a:latin typeface="Calibri"/>
                          <a:ea typeface="Calibri"/>
                          <a:cs typeface="Times New Roman"/>
                        </a:rPr>
                        <a:t>daptomycin</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26">
                <a:tc>
                  <a:txBody>
                    <a:bodyPr/>
                    <a:lstStyle/>
                    <a:p>
                      <a:pPr marL="15240" marR="0">
                        <a:spcBef>
                          <a:spcPts val="220"/>
                        </a:spcBef>
                        <a:spcAft>
                          <a:spcPts val="0"/>
                        </a:spcAft>
                      </a:pPr>
                      <a:r>
                        <a:rPr lang="en-US" sz="600" dirty="0">
                          <a:latin typeface="Calibri"/>
                          <a:ea typeface="Calibri"/>
                          <a:cs typeface="Times New Roman"/>
                        </a:rPr>
                        <a:t>doripenem</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26">
                <a:tc>
                  <a:txBody>
                    <a:bodyPr/>
                    <a:lstStyle/>
                    <a:p>
                      <a:pPr marL="15240" marR="0">
                        <a:spcBef>
                          <a:spcPts val="220"/>
                        </a:spcBef>
                        <a:spcAft>
                          <a:spcPts val="0"/>
                        </a:spcAft>
                      </a:pPr>
                      <a:r>
                        <a:rPr lang="en-US" sz="600" dirty="0">
                          <a:latin typeface="Calibri"/>
                          <a:ea typeface="Calibri"/>
                          <a:cs typeface="Times New Roman"/>
                        </a:rPr>
                        <a:t>doxycycline</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26">
                <a:tc>
                  <a:txBody>
                    <a:bodyPr/>
                    <a:lstStyle/>
                    <a:p>
                      <a:pPr marL="15240" marR="0">
                        <a:spcBef>
                          <a:spcPts val="220"/>
                        </a:spcBef>
                        <a:spcAft>
                          <a:spcPts val="0"/>
                        </a:spcAft>
                      </a:pPr>
                      <a:r>
                        <a:rPr lang="en-US" sz="600" dirty="0">
                          <a:latin typeface="Calibri"/>
                          <a:ea typeface="Calibri"/>
                          <a:cs typeface="Times New Roman"/>
                        </a:rPr>
                        <a:t>fusidic acid (combo</a:t>
                      </a:r>
                      <a:r>
                        <a:rPr lang="en-US" sz="600" spc="-50" dirty="0">
                          <a:latin typeface="Calibri"/>
                          <a:ea typeface="Calibri"/>
                          <a:cs typeface="Times New Roman"/>
                        </a:rPr>
                        <a:t> </a:t>
                      </a:r>
                      <a:r>
                        <a:rPr lang="en-US" sz="600" dirty="0">
                          <a:latin typeface="Calibri"/>
                          <a:ea typeface="Calibri"/>
                          <a:cs typeface="Times New Roman"/>
                        </a:rPr>
                        <a:t>only)</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26">
                <a:tc>
                  <a:txBody>
                    <a:bodyPr/>
                    <a:lstStyle/>
                    <a:p>
                      <a:pPr marL="15240" marR="0">
                        <a:spcBef>
                          <a:spcPts val="220"/>
                        </a:spcBef>
                        <a:spcAft>
                          <a:spcPts val="0"/>
                        </a:spcAft>
                      </a:pPr>
                      <a:r>
                        <a:rPr lang="en-US" sz="600" dirty="0">
                          <a:latin typeface="Calibri"/>
                          <a:ea typeface="Calibri"/>
                          <a:cs typeface="Times New Roman"/>
                        </a:rPr>
                        <a:t>levofloxacin</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173">
                <a:tc>
                  <a:txBody>
                    <a:bodyPr/>
                    <a:lstStyle/>
                    <a:p>
                      <a:pPr marL="15240" marR="0">
                        <a:spcBef>
                          <a:spcPts val="220"/>
                        </a:spcBef>
                        <a:spcAft>
                          <a:spcPts val="0"/>
                        </a:spcAft>
                      </a:pPr>
                      <a:r>
                        <a:rPr lang="en-US" sz="600" dirty="0">
                          <a:latin typeface="Calibri"/>
                          <a:ea typeface="Calibri"/>
                          <a:cs typeface="Times New Roman"/>
                        </a:rPr>
                        <a:t>minocycline</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26">
                <a:tc>
                  <a:txBody>
                    <a:bodyPr/>
                    <a:lstStyle/>
                    <a:p>
                      <a:pPr marL="15240" marR="0">
                        <a:spcBef>
                          <a:spcPts val="220"/>
                        </a:spcBef>
                        <a:spcAft>
                          <a:spcPts val="0"/>
                        </a:spcAft>
                      </a:pPr>
                      <a:r>
                        <a:rPr lang="en-US" sz="600" dirty="0" smtClean="0">
                          <a:latin typeface="Calibri"/>
                          <a:ea typeface="Calibri"/>
                          <a:cs typeface="Times New Roman"/>
                        </a:rPr>
                        <a:t>revamping</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26">
                <a:tc>
                  <a:txBody>
                    <a:bodyPr/>
                    <a:lstStyle/>
                    <a:p>
                      <a:pPr marL="15240" marR="0">
                        <a:spcBef>
                          <a:spcPts val="220"/>
                        </a:spcBef>
                        <a:spcAft>
                          <a:spcPts val="0"/>
                        </a:spcAft>
                      </a:pPr>
                      <a:r>
                        <a:rPr lang="en-US" sz="600" dirty="0">
                          <a:latin typeface="Calibri"/>
                          <a:ea typeface="Calibri"/>
                          <a:cs typeface="Times New Roman"/>
                        </a:rPr>
                        <a:t>tmp/smx</a:t>
                      </a:r>
                      <a:r>
                        <a:rPr lang="en-US" sz="600" spc="-35" dirty="0">
                          <a:latin typeface="Calibri"/>
                          <a:ea typeface="Calibri"/>
                          <a:cs typeface="Times New Roman"/>
                        </a:rPr>
                        <a:t> </a:t>
                      </a:r>
                      <a:r>
                        <a:rPr lang="en-US" sz="600" dirty="0">
                          <a:latin typeface="Calibri"/>
                          <a:ea typeface="Calibri"/>
                          <a:cs typeface="Times New Roman"/>
                        </a:rPr>
                        <a:t>(Bactrim)</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600" dirty="0">
                          <a:latin typeface="Calibri"/>
                          <a:ea typeface="Calibri"/>
                          <a:cs typeface="Times New Roman"/>
                        </a:rPr>
                        <a:t>+</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26">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032">
                <a:tc gridSpan="7">
                  <a:txBody>
                    <a:bodyPr/>
                    <a:lstStyle/>
                    <a:p>
                      <a:pPr marL="15240" marR="0">
                        <a:lnSpc>
                          <a:spcPts val="890"/>
                        </a:lnSpc>
                        <a:spcBef>
                          <a:spcPts val="0"/>
                        </a:spcBef>
                        <a:spcAft>
                          <a:spcPts val="0"/>
                        </a:spcAft>
                      </a:pPr>
                      <a:r>
                        <a:rPr lang="en-US" sz="600" dirty="0">
                          <a:latin typeface="Calibri"/>
                          <a:ea typeface="Calibri"/>
                          <a:cs typeface="Times New Roman"/>
                        </a:rPr>
                        <a:t>Gram</a:t>
                      </a:r>
                      <a:r>
                        <a:rPr lang="en-US" sz="600" spc="-20" dirty="0">
                          <a:latin typeface="Calibri"/>
                          <a:ea typeface="Calibri"/>
                          <a:cs typeface="Times New Roman"/>
                        </a:rPr>
                        <a:t> </a:t>
                      </a:r>
                      <a:r>
                        <a:rPr lang="en-US" sz="600" dirty="0">
                          <a:latin typeface="Calibri"/>
                          <a:ea typeface="Calibri"/>
                          <a:cs typeface="Times New Roman"/>
                        </a:rPr>
                        <a:t>Stain</a:t>
                      </a:r>
                      <a:endParaRPr lang="en-US" sz="700" dirty="0">
                        <a:latin typeface="Calibri"/>
                        <a:ea typeface="Calibri"/>
                        <a:cs typeface="Times New Roman"/>
                      </a:endParaRPr>
                    </a:p>
                    <a:p>
                      <a:pPr marL="15240" marR="218440" indent="25400">
                        <a:lnSpc>
                          <a:spcPct val="107000"/>
                        </a:lnSpc>
                        <a:spcBef>
                          <a:spcPts val="90"/>
                        </a:spcBef>
                        <a:spcAft>
                          <a:spcPts val="0"/>
                        </a:spcAft>
                      </a:pPr>
                      <a:r>
                        <a:rPr lang="en-US" sz="600" dirty="0">
                          <a:latin typeface="Calibri"/>
                          <a:ea typeface="Calibri"/>
                          <a:cs typeface="Times New Roman"/>
                        </a:rPr>
                        <a:t>+: Positive, -: Negative, I:Indeterminate, N: not applicable</a:t>
                      </a:r>
                      <a:r>
                        <a:rPr lang="en-US" sz="600" spc="-130" dirty="0">
                          <a:latin typeface="Calibri"/>
                          <a:ea typeface="Calibri"/>
                          <a:cs typeface="Times New Roman"/>
                        </a:rPr>
                        <a:t> </a:t>
                      </a:r>
                      <a:r>
                        <a:rPr lang="en-US" sz="600" dirty="0">
                          <a:latin typeface="Calibri"/>
                          <a:ea typeface="Calibri"/>
                          <a:cs typeface="Times New Roman"/>
                        </a:rPr>
                        <a:t>U: Unknown</a:t>
                      </a:r>
                      <a:endParaRPr lang="en-US" sz="700" dirty="0">
                        <a:latin typeface="Calibri"/>
                        <a:ea typeface="Calibri"/>
                        <a:cs typeface="Times New Roman"/>
                      </a:endParaRPr>
                    </a:p>
                    <a:p>
                      <a:pPr marL="15240" marR="0">
                        <a:spcBef>
                          <a:spcPts val="0"/>
                        </a:spcBef>
                        <a:spcAft>
                          <a:spcPts val="0"/>
                        </a:spcAft>
                      </a:pPr>
                      <a:r>
                        <a:rPr lang="en-US" sz="600" dirty="0">
                          <a:latin typeface="Calibri"/>
                          <a:ea typeface="Calibri"/>
                          <a:cs typeface="Times New Roman"/>
                        </a:rPr>
                        <a:t>Respiration</a:t>
                      </a:r>
                      <a:endParaRPr lang="en-US" sz="700" dirty="0">
                        <a:latin typeface="Calibri"/>
                        <a:ea typeface="Calibri"/>
                        <a:cs typeface="Times New Roman"/>
                      </a:endParaRPr>
                    </a:p>
                    <a:p>
                      <a:pPr marL="15240" marR="207010" indent="25400">
                        <a:lnSpc>
                          <a:spcPct val="107000"/>
                        </a:lnSpc>
                        <a:spcBef>
                          <a:spcPts val="90"/>
                        </a:spcBef>
                        <a:spcAft>
                          <a:spcPts val="0"/>
                        </a:spcAft>
                      </a:pPr>
                      <a:r>
                        <a:rPr lang="en-US" sz="600" dirty="0">
                          <a:latin typeface="Calibri"/>
                          <a:ea typeface="Calibri"/>
                          <a:cs typeface="Times New Roman"/>
                        </a:rPr>
                        <a:t>Ae: Aerobic, An: Anaerobic, FAn: Facultative anaerobic,</a:t>
                      </a:r>
                      <a:r>
                        <a:rPr lang="en-US" sz="600" spc="-135" dirty="0">
                          <a:latin typeface="Calibri"/>
                          <a:ea typeface="Calibri"/>
                          <a:cs typeface="Times New Roman"/>
                        </a:rPr>
                        <a:t> </a:t>
                      </a:r>
                      <a:r>
                        <a:rPr lang="en-US" sz="600" dirty="0">
                          <a:latin typeface="Calibri"/>
                          <a:ea typeface="Calibri"/>
                          <a:cs typeface="Times New Roman"/>
                        </a:rPr>
                        <a:t>Unk: Unknown</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6343">
                <a:tc gridSpan="7">
                  <a:txBody>
                    <a:bodyPr/>
                    <a:lstStyle/>
                    <a:p>
                      <a:pPr marL="10160" marR="40640">
                        <a:lnSpc>
                          <a:spcPct val="112000"/>
                        </a:lnSpc>
                        <a:spcBef>
                          <a:spcPts val="205"/>
                        </a:spcBef>
                        <a:spcAft>
                          <a:spcPts val="0"/>
                        </a:spcAft>
                      </a:pPr>
                      <a:r>
                        <a:rPr lang="en-US" sz="400" dirty="0">
                          <a:latin typeface="Calibri"/>
                          <a:ea typeface="Calibri"/>
                          <a:cs typeface="Times New Roman"/>
                        </a:rPr>
                        <a:t>the actions of physicians, health care facilities and other users, and is not responsible for any injury,</a:t>
                      </a:r>
                      <a:r>
                        <a:rPr lang="en-US" sz="400" spc="-30" dirty="0">
                          <a:latin typeface="Calibri"/>
                          <a:ea typeface="Calibri"/>
                          <a:cs typeface="Times New Roman"/>
                        </a:rPr>
                        <a:t> </a:t>
                      </a:r>
                      <a:r>
                        <a:rPr lang="en-US" sz="400" dirty="0">
                          <a:latin typeface="Calibri"/>
                          <a:ea typeface="Calibri"/>
                          <a:cs typeface="Times New Roman"/>
                        </a:rPr>
                        <a:t>death</a:t>
                      </a:r>
                      <a:r>
                        <a:rPr lang="en-US" sz="400" spc="-30" dirty="0">
                          <a:latin typeface="Calibri"/>
                          <a:ea typeface="Calibri"/>
                          <a:cs typeface="Times New Roman"/>
                        </a:rPr>
                        <a:t> </a:t>
                      </a:r>
                      <a:r>
                        <a:rPr lang="en-US" sz="400" dirty="0">
                          <a:latin typeface="Calibri"/>
                          <a:ea typeface="Calibri"/>
                          <a:cs typeface="Times New Roman"/>
                        </a:rPr>
                        <a:t>or</a:t>
                      </a:r>
                      <a:r>
                        <a:rPr lang="en-US" sz="400" spc="-30" dirty="0">
                          <a:latin typeface="Calibri"/>
                          <a:ea typeface="Calibri"/>
                          <a:cs typeface="Times New Roman"/>
                        </a:rPr>
                        <a:t> </a:t>
                      </a:r>
                      <a:r>
                        <a:rPr lang="en-US" sz="400" dirty="0">
                          <a:latin typeface="Calibri"/>
                          <a:ea typeface="Calibri"/>
                          <a:cs typeface="Times New Roman"/>
                        </a:rPr>
                        <a:t>damage</a:t>
                      </a:r>
                      <a:r>
                        <a:rPr lang="en-US" sz="400" spc="-25" dirty="0">
                          <a:latin typeface="Calibri"/>
                          <a:ea typeface="Calibri"/>
                          <a:cs typeface="Times New Roman"/>
                        </a:rPr>
                        <a:t> </a:t>
                      </a:r>
                      <a:r>
                        <a:rPr lang="en-US" sz="400" dirty="0">
                          <a:latin typeface="Calibri"/>
                          <a:ea typeface="Calibri"/>
                          <a:cs typeface="Times New Roman"/>
                        </a:rPr>
                        <a:t>resulting</a:t>
                      </a:r>
                      <a:r>
                        <a:rPr lang="en-US" sz="400" spc="-20" dirty="0">
                          <a:latin typeface="Calibri"/>
                          <a:ea typeface="Calibri"/>
                          <a:cs typeface="Times New Roman"/>
                        </a:rPr>
                        <a:t> </a:t>
                      </a:r>
                      <a:r>
                        <a:rPr lang="en-US" sz="400" dirty="0">
                          <a:latin typeface="Calibri"/>
                          <a:ea typeface="Calibri"/>
                          <a:cs typeface="Times New Roman"/>
                        </a:rPr>
                        <a:t>from</a:t>
                      </a:r>
                      <a:r>
                        <a:rPr lang="en-US" sz="400" spc="-25" dirty="0">
                          <a:latin typeface="Calibri"/>
                          <a:ea typeface="Calibri"/>
                          <a:cs typeface="Times New Roman"/>
                        </a:rPr>
                        <a:t> </a:t>
                      </a:r>
                      <a:r>
                        <a:rPr lang="en-US" sz="400" dirty="0">
                          <a:latin typeface="Calibri"/>
                          <a:ea typeface="Calibri"/>
                          <a:cs typeface="Times New Roman"/>
                        </a:rPr>
                        <a:t>the</a:t>
                      </a:r>
                      <a:r>
                        <a:rPr lang="en-US" sz="400" spc="-25" dirty="0">
                          <a:latin typeface="Calibri"/>
                          <a:ea typeface="Calibri"/>
                          <a:cs typeface="Times New Roman"/>
                        </a:rPr>
                        <a:t> </a:t>
                      </a:r>
                      <a:r>
                        <a:rPr lang="en-US" sz="400" dirty="0">
                          <a:latin typeface="Calibri"/>
                          <a:ea typeface="Calibri"/>
                          <a:cs typeface="Times New Roman"/>
                        </a:rPr>
                        <a:t>use,</a:t>
                      </a:r>
                      <a:r>
                        <a:rPr lang="en-US" sz="400" spc="-30" dirty="0">
                          <a:latin typeface="Calibri"/>
                          <a:ea typeface="Calibri"/>
                          <a:cs typeface="Times New Roman"/>
                        </a:rPr>
                        <a:t> </a:t>
                      </a:r>
                      <a:r>
                        <a:rPr lang="en-US" sz="400" dirty="0">
                          <a:latin typeface="Calibri"/>
                          <a:ea typeface="Calibri"/>
                          <a:cs typeface="Times New Roman"/>
                        </a:rPr>
                        <a:t>misuse</a:t>
                      </a:r>
                      <a:r>
                        <a:rPr lang="en-US" sz="400" spc="-25" dirty="0">
                          <a:latin typeface="Calibri"/>
                          <a:ea typeface="Calibri"/>
                          <a:cs typeface="Times New Roman"/>
                        </a:rPr>
                        <a:t> </a:t>
                      </a:r>
                      <a:r>
                        <a:rPr lang="en-US" sz="400" dirty="0">
                          <a:latin typeface="Calibri"/>
                          <a:ea typeface="Calibri"/>
                          <a:cs typeface="Times New Roman"/>
                        </a:rPr>
                        <a:t>or</a:t>
                      </a:r>
                      <a:r>
                        <a:rPr lang="en-US" sz="400" spc="-30" dirty="0">
                          <a:latin typeface="Calibri"/>
                          <a:ea typeface="Calibri"/>
                          <a:cs typeface="Times New Roman"/>
                        </a:rPr>
                        <a:t> </a:t>
                      </a:r>
                      <a:r>
                        <a:rPr lang="en-US" sz="400" dirty="0">
                          <a:latin typeface="Calibri"/>
                          <a:ea typeface="Calibri"/>
                          <a:cs typeface="Times New Roman"/>
                        </a:rPr>
                        <a:t>interpretation</a:t>
                      </a:r>
                      <a:r>
                        <a:rPr lang="en-US" sz="400" spc="-30" dirty="0">
                          <a:latin typeface="Calibri"/>
                          <a:ea typeface="Calibri"/>
                          <a:cs typeface="Times New Roman"/>
                        </a:rPr>
                        <a:t> </a:t>
                      </a:r>
                      <a:r>
                        <a:rPr lang="en-US" sz="400" dirty="0">
                          <a:latin typeface="Calibri"/>
                          <a:ea typeface="Calibri"/>
                          <a:cs typeface="Times New Roman"/>
                        </a:rPr>
                        <a:t>of</a:t>
                      </a:r>
                      <a:r>
                        <a:rPr lang="en-US" sz="400" spc="-30" dirty="0">
                          <a:latin typeface="Calibri"/>
                          <a:ea typeface="Calibri"/>
                          <a:cs typeface="Times New Roman"/>
                        </a:rPr>
                        <a:t> </a:t>
                      </a:r>
                      <a:r>
                        <a:rPr lang="en-US" sz="400" dirty="0">
                          <a:latin typeface="Calibri"/>
                          <a:ea typeface="Calibri"/>
                          <a:cs typeface="Times New Roman"/>
                        </a:rPr>
                        <a:t>information</a:t>
                      </a:r>
                      <a:r>
                        <a:rPr lang="en-US" sz="400" spc="-30" dirty="0">
                          <a:latin typeface="Calibri"/>
                          <a:ea typeface="Calibri"/>
                          <a:cs typeface="Times New Roman"/>
                        </a:rPr>
                        <a:t> </a:t>
                      </a:r>
                      <a:r>
                        <a:rPr lang="en-US" sz="400" dirty="0">
                          <a:latin typeface="Calibri"/>
                          <a:ea typeface="Calibri"/>
                          <a:cs typeface="Times New Roman"/>
                        </a:rPr>
                        <a:t>obtained through</a:t>
                      </a:r>
                      <a:r>
                        <a:rPr lang="en-US" sz="400" spc="-30" dirty="0">
                          <a:latin typeface="Calibri"/>
                          <a:ea typeface="Calibri"/>
                          <a:cs typeface="Times New Roman"/>
                        </a:rPr>
                        <a:t> </a:t>
                      </a:r>
                      <a:r>
                        <a:rPr lang="en-US" sz="400" dirty="0">
                          <a:latin typeface="Calibri"/>
                          <a:ea typeface="Calibri"/>
                          <a:cs typeface="Times New Roman"/>
                        </a:rPr>
                        <a:t>this</a:t>
                      </a:r>
                      <a:r>
                        <a:rPr lang="en-US" sz="400" spc="-20" dirty="0">
                          <a:latin typeface="Calibri"/>
                          <a:ea typeface="Calibri"/>
                          <a:cs typeface="Times New Roman"/>
                        </a:rPr>
                        <a:t> </a:t>
                      </a:r>
                      <a:r>
                        <a:rPr lang="en-US" sz="400" dirty="0">
                          <a:latin typeface="Calibri"/>
                          <a:ea typeface="Calibri"/>
                          <a:cs typeface="Times New Roman"/>
                        </a:rPr>
                        <a:t>antibiotic</a:t>
                      </a:r>
                      <a:r>
                        <a:rPr lang="en-US" sz="400" spc="-30" dirty="0">
                          <a:latin typeface="Calibri"/>
                          <a:ea typeface="Calibri"/>
                          <a:cs typeface="Times New Roman"/>
                        </a:rPr>
                        <a:t> </a:t>
                      </a:r>
                      <a:r>
                        <a:rPr lang="en-US" sz="400" dirty="0">
                          <a:latin typeface="Calibri"/>
                          <a:ea typeface="Calibri"/>
                          <a:cs typeface="Times New Roman"/>
                        </a:rPr>
                        <a:t>report.</a:t>
                      </a:r>
                      <a:r>
                        <a:rPr lang="en-US" sz="400" spc="-20" dirty="0">
                          <a:latin typeface="Calibri"/>
                          <a:ea typeface="Calibri"/>
                          <a:cs typeface="Times New Roman"/>
                        </a:rPr>
                        <a:t> </a:t>
                      </a:r>
                      <a:r>
                        <a:rPr lang="en-US" sz="400" dirty="0">
                          <a:latin typeface="Calibri"/>
                          <a:ea typeface="Calibri"/>
                          <a:cs typeface="Times New Roman"/>
                        </a:rPr>
                        <a:t>Therapeutic</a:t>
                      </a:r>
                      <a:r>
                        <a:rPr lang="en-US" sz="400" spc="-30" dirty="0">
                          <a:latin typeface="Calibri"/>
                          <a:ea typeface="Calibri"/>
                          <a:cs typeface="Times New Roman"/>
                        </a:rPr>
                        <a:t> </a:t>
                      </a:r>
                      <a:r>
                        <a:rPr lang="en-US" sz="400" dirty="0">
                          <a:latin typeface="Calibri"/>
                          <a:ea typeface="Calibri"/>
                          <a:cs typeface="Times New Roman"/>
                        </a:rPr>
                        <a:t>options</a:t>
                      </a:r>
                      <a:r>
                        <a:rPr lang="en-US" sz="400" spc="-20" dirty="0">
                          <a:latin typeface="Calibri"/>
                          <a:ea typeface="Calibri"/>
                          <a:cs typeface="Times New Roman"/>
                        </a:rPr>
                        <a:t> </a:t>
                      </a:r>
                      <a:r>
                        <a:rPr lang="en-US" sz="400" dirty="0">
                          <a:latin typeface="Calibri"/>
                          <a:ea typeface="Calibri"/>
                          <a:cs typeface="Times New Roman"/>
                        </a:rPr>
                        <a:t>listed</a:t>
                      </a:r>
                      <a:r>
                        <a:rPr lang="en-US" sz="400" spc="-30" dirty="0">
                          <a:latin typeface="Calibri"/>
                          <a:ea typeface="Calibri"/>
                          <a:cs typeface="Times New Roman"/>
                        </a:rPr>
                        <a:t> </a:t>
                      </a:r>
                      <a:r>
                        <a:rPr lang="en-US" sz="400" dirty="0">
                          <a:latin typeface="Calibri"/>
                          <a:ea typeface="Calibri"/>
                          <a:cs typeface="Times New Roman"/>
                        </a:rPr>
                        <a:t>by</a:t>
                      </a:r>
                      <a:r>
                        <a:rPr lang="en-US" sz="400" spc="-20" dirty="0">
                          <a:latin typeface="Calibri"/>
                          <a:ea typeface="Calibri"/>
                          <a:cs typeface="Times New Roman"/>
                        </a:rPr>
                        <a:t> </a:t>
                      </a:r>
                      <a:r>
                        <a:rPr lang="en-US" sz="400" dirty="0">
                          <a:latin typeface="Calibri"/>
                          <a:ea typeface="Calibri"/>
                          <a:cs typeface="Times New Roman"/>
                        </a:rPr>
                        <a:t>the</a:t>
                      </a:r>
                      <a:r>
                        <a:rPr lang="en-US" sz="400" spc="-25" dirty="0">
                          <a:latin typeface="Calibri"/>
                          <a:ea typeface="Calibri"/>
                          <a:cs typeface="Times New Roman"/>
                        </a:rPr>
                        <a:t> </a:t>
                      </a:r>
                      <a:r>
                        <a:rPr lang="en-US" sz="400" dirty="0">
                          <a:latin typeface="Calibri"/>
                          <a:ea typeface="Calibri"/>
                          <a:cs typeface="Times New Roman"/>
                        </a:rPr>
                        <a:t>program</a:t>
                      </a:r>
                      <a:r>
                        <a:rPr lang="en-US" sz="400" spc="-25" dirty="0">
                          <a:latin typeface="Calibri"/>
                          <a:ea typeface="Calibri"/>
                          <a:cs typeface="Times New Roman"/>
                        </a:rPr>
                        <a:t> </a:t>
                      </a:r>
                      <a:r>
                        <a:rPr lang="en-US" sz="400" dirty="0">
                          <a:latin typeface="Calibri"/>
                          <a:ea typeface="Calibri"/>
                          <a:cs typeface="Times New Roman"/>
                        </a:rPr>
                        <a:t>are</a:t>
                      </a:r>
                      <a:r>
                        <a:rPr lang="en-US" sz="400" spc="-25" dirty="0">
                          <a:latin typeface="Calibri"/>
                          <a:ea typeface="Calibri"/>
                          <a:cs typeface="Times New Roman"/>
                        </a:rPr>
                        <a:t> </a:t>
                      </a:r>
                      <a:r>
                        <a:rPr lang="en-US" sz="400" dirty="0">
                          <a:latin typeface="Calibri"/>
                          <a:ea typeface="Calibri"/>
                          <a:cs typeface="Times New Roman"/>
                        </a:rPr>
                        <a:t>based</a:t>
                      </a:r>
                      <a:r>
                        <a:rPr lang="en-US" sz="400" spc="-30" dirty="0">
                          <a:latin typeface="Calibri"/>
                          <a:ea typeface="Calibri"/>
                          <a:cs typeface="Times New Roman"/>
                        </a:rPr>
                        <a:t> </a:t>
                      </a:r>
                      <a:r>
                        <a:rPr lang="en-US" sz="400" dirty="0">
                          <a:latin typeface="Calibri"/>
                          <a:ea typeface="Calibri"/>
                          <a:cs typeface="Times New Roman"/>
                        </a:rPr>
                        <a:t>upon</a:t>
                      </a:r>
                      <a:r>
                        <a:rPr lang="en-US" sz="400" spc="-30" dirty="0">
                          <a:latin typeface="Calibri"/>
                          <a:ea typeface="Calibri"/>
                          <a:cs typeface="Times New Roman"/>
                        </a:rPr>
                        <a:t> </a:t>
                      </a:r>
                      <a:r>
                        <a:rPr lang="en-US" sz="400" dirty="0">
                          <a:latin typeface="Calibri"/>
                          <a:ea typeface="Calibri"/>
                          <a:cs typeface="Times New Roman"/>
                        </a:rPr>
                        <a:t>national antibiotic susceptibility data and antibiograms. Therapy should not be undertaken without a thorough assessment of the indications, contraindications and side effects of any prospective drug or intervention. Furthermore, the database is curated and derived from incidence and prevalence</a:t>
                      </a:r>
                      <a:r>
                        <a:rPr lang="en-US" sz="400" spc="-25" dirty="0">
                          <a:latin typeface="Calibri"/>
                          <a:ea typeface="Calibri"/>
                          <a:cs typeface="Times New Roman"/>
                        </a:rPr>
                        <a:t> </a:t>
                      </a:r>
                      <a:r>
                        <a:rPr lang="en-US" sz="400" dirty="0">
                          <a:latin typeface="Calibri"/>
                          <a:ea typeface="Calibri"/>
                          <a:cs typeface="Times New Roman"/>
                        </a:rPr>
                        <a:t>statistics</a:t>
                      </a:r>
                      <a:r>
                        <a:rPr lang="en-US" sz="400" spc="-20" dirty="0">
                          <a:latin typeface="Calibri"/>
                          <a:ea typeface="Calibri"/>
                          <a:cs typeface="Times New Roman"/>
                        </a:rPr>
                        <a:t> </a:t>
                      </a:r>
                      <a:r>
                        <a:rPr lang="en-US" sz="400" dirty="0">
                          <a:latin typeface="Calibri"/>
                          <a:ea typeface="Calibri"/>
                          <a:cs typeface="Times New Roman"/>
                        </a:rPr>
                        <a:t>whose</a:t>
                      </a:r>
                      <a:r>
                        <a:rPr lang="en-US" sz="400" spc="-25" dirty="0">
                          <a:latin typeface="Calibri"/>
                          <a:ea typeface="Calibri"/>
                          <a:cs typeface="Times New Roman"/>
                        </a:rPr>
                        <a:t> </a:t>
                      </a:r>
                      <a:r>
                        <a:rPr lang="en-US" sz="400" dirty="0">
                          <a:latin typeface="Calibri"/>
                          <a:ea typeface="Calibri"/>
                          <a:cs typeface="Times New Roman"/>
                        </a:rPr>
                        <a:t>accuracy</a:t>
                      </a:r>
                      <a:r>
                        <a:rPr lang="en-US" sz="400" spc="-25" dirty="0">
                          <a:latin typeface="Calibri"/>
                          <a:ea typeface="Calibri"/>
                          <a:cs typeface="Times New Roman"/>
                        </a:rPr>
                        <a:t> </a:t>
                      </a:r>
                      <a:r>
                        <a:rPr lang="en-US" sz="400" dirty="0">
                          <a:latin typeface="Calibri"/>
                          <a:ea typeface="Calibri"/>
                          <a:cs typeface="Times New Roman"/>
                        </a:rPr>
                        <a:t>will</a:t>
                      </a:r>
                      <a:r>
                        <a:rPr lang="en-US" sz="400" spc="-30" dirty="0">
                          <a:latin typeface="Calibri"/>
                          <a:ea typeface="Calibri"/>
                          <a:cs typeface="Times New Roman"/>
                        </a:rPr>
                        <a:t> </a:t>
                      </a:r>
                      <a:r>
                        <a:rPr lang="en-US" sz="400" dirty="0">
                          <a:latin typeface="Calibri"/>
                          <a:ea typeface="Calibri"/>
                          <a:cs typeface="Times New Roman"/>
                        </a:rPr>
                        <a:t>vary</a:t>
                      </a:r>
                      <a:r>
                        <a:rPr lang="en-US" sz="400" spc="-20" dirty="0">
                          <a:latin typeface="Calibri"/>
                          <a:ea typeface="Calibri"/>
                          <a:cs typeface="Times New Roman"/>
                        </a:rPr>
                        <a:t> </a:t>
                      </a:r>
                      <a:r>
                        <a:rPr lang="en-US" sz="400" dirty="0">
                          <a:latin typeface="Calibri"/>
                          <a:ea typeface="Calibri"/>
                          <a:cs typeface="Times New Roman"/>
                        </a:rPr>
                        <a:t>widely</a:t>
                      </a:r>
                      <a:r>
                        <a:rPr lang="en-US" sz="400" spc="-20" dirty="0">
                          <a:latin typeface="Calibri"/>
                          <a:ea typeface="Calibri"/>
                          <a:cs typeface="Times New Roman"/>
                        </a:rPr>
                        <a:t> </a:t>
                      </a:r>
                      <a:r>
                        <a:rPr lang="en-US" sz="400" dirty="0">
                          <a:latin typeface="Calibri"/>
                          <a:ea typeface="Calibri"/>
                          <a:cs typeface="Times New Roman"/>
                        </a:rPr>
                        <a:t>for</a:t>
                      </a:r>
                      <a:r>
                        <a:rPr lang="en-US" sz="400" spc="-30" dirty="0">
                          <a:latin typeface="Calibri"/>
                          <a:ea typeface="Calibri"/>
                          <a:cs typeface="Times New Roman"/>
                        </a:rPr>
                        <a:t> </a:t>
                      </a:r>
                      <a:r>
                        <a:rPr lang="en-US" sz="400" dirty="0">
                          <a:latin typeface="Calibri"/>
                          <a:ea typeface="Calibri"/>
                          <a:cs typeface="Times New Roman"/>
                        </a:rPr>
                        <a:t>individual</a:t>
                      </a:r>
                      <a:r>
                        <a:rPr lang="en-US" sz="400" spc="-30" dirty="0">
                          <a:latin typeface="Calibri"/>
                          <a:ea typeface="Calibri"/>
                          <a:cs typeface="Times New Roman"/>
                        </a:rPr>
                        <a:t> </a:t>
                      </a:r>
                      <a:r>
                        <a:rPr lang="en-US" sz="400" dirty="0">
                          <a:latin typeface="Calibri"/>
                          <a:ea typeface="Calibri"/>
                          <a:cs typeface="Times New Roman"/>
                        </a:rPr>
                        <a:t>diseases</a:t>
                      </a:r>
                      <a:r>
                        <a:rPr lang="en-US" sz="400" spc="-20" dirty="0">
                          <a:latin typeface="Calibri"/>
                          <a:ea typeface="Calibri"/>
                          <a:cs typeface="Times New Roman"/>
                        </a:rPr>
                        <a:t> </a:t>
                      </a:r>
                      <a:r>
                        <a:rPr lang="en-US" sz="400" dirty="0">
                          <a:latin typeface="Calibri"/>
                          <a:ea typeface="Calibri"/>
                          <a:cs typeface="Times New Roman"/>
                        </a:rPr>
                        <a:t>and</a:t>
                      </a:r>
                      <a:r>
                        <a:rPr lang="en-US" sz="400" spc="-30" dirty="0">
                          <a:latin typeface="Calibri"/>
                          <a:ea typeface="Calibri"/>
                          <a:cs typeface="Times New Roman"/>
                        </a:rPr>
                        <a:t> </a:t>
                      </a:r>
                      <a:r>
                        <a:rPr lang="en-US" sz="400" dirty="0">
                          <a:latin typeface="Calibri"/>
                          <a:ea typeface="Calibri"/>
                          <a:cs typeface="Times New Roman"/>
                        </a:rPr>
                        <a:t>regions</a:t>
                      </a:r>
                      <a:r>
                        <a:rPr lang="en-US" sz="400" spc="-20" dirty="0">
                          <a:latin typeface="Calibri"/>
                          <a:ea typeface="Calibri"/>
                          <a:cs typeface="Times New Roman"/>
                        </a:rPr>
                        <a:t> </a:t>
                      </a:r>
                      <a:r>
                        <a:rPr lang="en-US" sz="400" dirty="0">
                          <a:latin typeface="Calibri"/>
                          <a:ea typeface="Calibri"/>
                          <a:cs typeface="Times New Roman"/>
                        </a:rPr>
                        <a:t>of</a:t>
                      </a:r>
                      <a:r>
                        <a:rPr lang="en-US" sz="400" spc="-30" dirty="0">
                          <a:latin typeface="Calibri"/>
                          <a:ea typeface="Calibri"/>
                          <a:cs typeface="Times New Roman"/>
                        </a:rPr>
                        <a:t> </a:t>
                      </a:r>
                      <a:r>
                        <a:rPr lang="en-US" sz="400" dirty="0">
                          <a:latin typeface="Calibri"/>
                          <a:ea typeface="Calibri"/>
                          <a:cs typeface="Times New Roman"/>
                        </a:rPr>
                        <a:t>the</a:t>
                      </a:r>
                      <a:endParaRPr lang="en-US" sz="7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7" name="Date Placeholder 6"/>
          <p:cNvSpPr>
            <a:spLocks noGrp="1"/>
          </p:cNvSpPr>
          <p:nvPr>
            <p:ph type="dt" sz="half" idx="10"/>
          </p:nvPr>
        </p:nvSpPr>
        <p:spPr/>
        <p:txBody>
          <a:bodyPr/>
          <a:lstStyle/>
          <a:p>
            <a:fld id="{84BD6BE3-3425-4537-A7EF-7916B79184A8}" type="datetime1">
              <a:rPr lang="en-US" smtClean="0"/>
              <a:pPr/>
              <a:t>10/5/2015</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2 Report DeCodex (48-60 hrs)</a:t>
            </a:r>
            <a:endParaRPr lang="en-US" dirty="0"/>
          </a:p>
        </p:txBody>
      </p:sp>
      <p:graphicFrame>
        <p:nvGraphicFramePr>
          <p:cNvPr id="3" name="Object 2"/>
          <p:cNvGraphicFramePr>
            <a:graphicFrameLocks/>
          </p:cNvGraphicFramePr>
          <p:nvPr/>
        </p:nvGraphicFramePr>
        <p:xfrm>
          <a:off x="1524000" y="1397000"/>
          <a:ext cx="6096000" cy="4064000"/>
        </p:xfrm>
        <a:graphic>
          <a:graphicData uri="http://schemas.openxmlformats.org/presentationml/2006/ole">
            <p:oleObj spid="_x0000_s21506" name="Acrobat Document" r:id="rId4" imgW="0" imgH="0" progId="AcroExch.Document.DC">
              <p:embed/>
            </p:oleObj>
          </a:graphicData>
        </a:graphic>
      </p:graphicFrame>
      <p:graphicFrame>
        <p:nvGraphicFramePr>
          <p:cNvPr id="4" name="Object 3"/>
          <p:cNvGraphicFramePr>
            <a:graphicFrameLocks noChangeAspect="1"/>
          </p:cNvGraphicFramePr>
          <p:nvPr/>
        </p:nvGraphicFramePr>
        <p:xfrm>
          <a:off x="533401" y="1371600"/>
          <a:ext cx="4343399" cy="5075238"/>
        </p:xfrm>
        <a:graphic>
          <a:graphicData uri="http://schemas.openxmlformats.org/presentationml/2006/ole">
            <p:oleObj spid="_x0000_s21508" name="Acrobat Document" r:id="rId5" imgW="4663844" imgH="6035563" progId="AcroExch.Document.DC">
              <p:embed/>
            </p:oleObj>
          </a:graphicData>
        </a:graphic>
      </p:graphicFrame>
      <p:graphicFrame>
        <p:nvGraphicFramePr>
          <p:cNvPr id="5" name="Table 4"/>
          <p:cNvGraphicFramePr>
            <a:graphicFrameLocks noGrp="1"/>
          </p:cNvGraphicFramePr>
          <p:nvPr/>
        </p:nvGraphicFramePr>
        <p:xfrm>
          <a:off x="5334000" y="1600197"/>
          <a:ext cx="2819399" cy="4572002"/>
        </p:xfrm>
        <a:graphic>
          <a:graphicData uri="http://schemas.openxmlformats.org/drawingml/2006/table">
            <a:tbl>
              <a:tblPr/>
              <a:tblGrid>
                <a:gridCol w="833953"/>
                <a:gridCol w="126518"/>
                <a:gridCol w="126874"/>
                <a:gridCol w="126518"/>
                <a:gridCol w="201005"/>
                <a:gridCol w="126518"/>
                <a:gridCol w="126518"/>
                <a:gridCol w="126874"/>
                <a:gridCol w="126874"/>
                <a:gridCol w="149684"/>
                <a:gridCol w="149684"/>
                <a:gridCol w="149684"/>
                <a:gridCol w="149684"/>
                <a:gridCol w="149684"/>
                <a:gridCol w="149327"/>
              </a:tblGrid>
              <a:tr h="237392">
                <a:tc>
                  <a:txBody>
                    <a:bodyPr/>
                    <a:lstStyle/>
                    <a:p>
                      <a:pPr marL="15240" marR="0">
                        <a:lnSpc>
                          <a:spcPts val="960"/>
                        </a:lnSpc>
                        <a:spcBef>
                          <a:spcPts val="0"/>
                        </a:spcBef>
                        <a:spcAft>
                          <a:spcPts val="0"/>
                        </a:spcAft>
                      </a:pPr>
                      <a:r>
                        <a:rPr lang="en-US" sz="400" dirty="0">
                          <a:latin typeface="Calibri"/>
                          <a:ea typeface="Calibri"/>
                          <a:cs typeface="Times New Roman"/>
                        </a:rPr>
                        <a:t>955799883-58716</a:t>
                      </a:r>
                      <a:endParaRPr lang="en-US" sz="500" dirty="0">
                        <a:latin typeface="Calibri"/>
                        <a:ea typeface="Calibri"/>
                        <a:cs typeface="Times New Roman"/>
                      </a:endParaRPr>
                    </a:p>
                    <a:p>
                      <a:pPr marL="15240" marR="0">
                        <a:spcBef>
                          <a:spcPts val="90"/>
                        </a:spcBef>
                        <a:spcAft>
                          <a:spcPts val="0"/>
                        </a:spcAft>
                      </a:pPr>
                      <a:r>
                        <a:rPr lang="en-US" sz="400" dirty="0">
                          <a:latin typeface="Calibri"/>
                          <a:ea typeface="Calibri"/>
                          <a:cs typeface="Times New Roman"/>
                        </a:rPr>
                        <a:t>Mata,</a:t>
                      </a:r>
                      <a:r>
                        <a:rPr lang="en-US" sz="400" spc="-20" dirty="0">
                          <a:latin typeface="Calibri"/>
                          <a:ea typeface="Calibri"/>
                          <a:cs typeface="Times New Roman"/>
                        </a:rPr>
                        <a:t> </a:t>
                      </a:r>
                      <a:r>
                        <a:rPr lang="en-US" sz="400" dirty="0">
                          <a:latin typeface="Calibri"/>
                          <a:ea typeface="Calibri"/>
                          <a:cs typeface="Times New Roman"/>
                        </a:rPr>
                        <a:t>Benancio</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22225" marR="0">
                        <a:spcBef>
                          <a:spcPts val="450"/>
                        </a:spcBef>
                        <a:spcAft>
                          <a:spcPts val="0"/>
                        </a:spcAft>
                      </a:pPr>
                      <a:r>
                        <a:rPr lang="en-US" sz="400" b="1" dirty="0">
                          <a:latin typeface="Calibri"/>
                          <a:ea typeface="Calibri"/>
                          <a:cs typeface="Times New Roman"/>
                        </a:rPr>
                        <a:t>IV</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22225" marR="0">
                        <a:spcBef>
                          <a:spcPts val="450"/>
                        </a:spcBef>
                        <a:spcAft>
                          <a:spcPts val="0"/>
                        </a:spcAft>
                      </a:pPr>
                      <a:r>
                        <a:rPr lang="en-US" sz="400" b="1" dirty="0">
                          <a:latin typeface="Calibri"/>
                          <a:ea typeface="Calibri"/>
                          <a:cs typeface="Times New Roman"/>
                        </a:rPr>
                        <a:t>PO</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22225" marR="0">
                        <a:spcBef>
                          <a:spcPts val="450"/>
                        </a:spcBef>
                        <a:spcAft>
                          <a:spcPts val="0"/>
                        </a:spcAft>
                      </a:pPr>
                      <a:r>
                        <a:rPr lang="en-US" sz="400" b="1" spc="-5" dirty="0">
                          <a:latin typeface="Calibri"/>
                          <a:ea typeface="Calibri"/>
                          <a:cs typeface="Times New Roman"/>
                        </a:rPr>
                        <a:t>Topic</a:t>
                      </a:r>
                      <a:r>
                        <a:rPr lang="en-US" sz="400" b="1" dirty="0">
                          <a:latin typeface="Calibri"/>
                          <a:ea typeface="Calibri"/>
                          <a:cs typeface="Times New Roman"/>
                        </a:rPr>
                        <a:t>al</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450"/>
                        </a:spcBef>
                        <a:spcAft>
                          <a:spcPts val="0"/>
                        </a:spcAft>
                      </a:pPr>
                      <a:r>
                        <a:rPr lang="en-US" sz="400" spc="-5" dirty="0">
                          <a:latin typeface="Calibri"/>
                          <a:ea typeface="Calibri"/>
                          <a:cs typeface="Times New Roman"/>
                        </a:rPr>
                        <a:t>19</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450"/>
                        </a:spcBef>
                        <a:spcAft>
                          <a:spcPts val="0"/>
                        </a:spcAft>
                      </a:pPr>
                      <a:r>
                        <a:rPr lang="en-US" sz="400" dirty="0">
                          <a:latin typeface="Calibri"/>
                          <a:ea typeface="Calibri"/>
                          <a:cs typeface="Times New Roman"/>
                        </a:rPr>
                        <a:t>3</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450"/>
                        </a:spcBef>
                        <a:spcAft>
                          <a:spcPts val="0"/>
                        </a:spcAft>
                      </a:pPr>
                      <a:r>
                        <a:rPr lang="en-US" sz="400" dirty="0">
                          <a:latin typeface="Calibri"/>
                          <a:ea typeface="Calibri"/>
                          <a:cs typeface="Times New Roman"/>
                        </a:rPr>
                        <a:t>2</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455"/>
                        </a:spcBef>
                        <a:spcAft>
                          <a:spcPts val="0"/>
                        </a:spcAft>
                      </a:pPr>
                      <a:r>
                        <a:rPr lang="en-US" sz="400" dirty="0">
                          <a:latin typeface="Calibri"/>
                          <a:ea typeface="Calibri"/>
                          <a:cs typeface="Times New Roman"/>
                        </a:rPr>
                        <a:t>2</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450"/>
                        </a:spcBef>
                        <a:spcAft>
                          <a:spcPts val="0"/>
                        </a:spcAft>
                      </a:pPr>
                      <a:r>
                        <a:rPr lang="en-US" sz="400" dirty="0">
                          <a:latin typeface="Calibri"/>
                          <a:ea typeface="Calibri"/>
                          <a:cs typeface="Times New Roman"/>
                        </a:rPr>
                        <a:t>2</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775"/>
                        </a:spcBef>
                        <a:spcAft>
                          <a:spcPts val="0"/>
                        </a:spcAft>
                      </a:pPr>
                      <a:r>
                        <a:rPr lang="en-US" sz="400" spc="-5" dirty="0">
                          <a:latin typeface="Calibri"/>
                          <a:ea typeface="Calibri"/>
                          <a:cs typeface="Times New Roman"/>
                        </a:rPr>
                        <a:t>18</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775"/>
                        </a:spcBef>
                        <a:spcAft>
                          <a:spcPts val="0"/>
                        </a:spcAft>
                      </a:pPr>
                      <a:r>
                        <a:rPr lang="en-US" sz="400" spc="-5" dirty="0">
                          <a:latin typeface="Calibri"/>
                          <a:ea typeface="Calibri"/>
                          <a:cs typeface="Times New Roman"/>
                        </a:rPr>
                        <a:t>13</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775"/>
                        </a:spcBef>
                        <a:spcAft>
                          <a:spcPts val="0"/>
                        </a:spcAft>
                      </a:pPr>
                      <a:r>
                        <a:rPr lang="en-US" sz="400" spc="-5" dirty="0">
                          <a:latin typeface="Calibri"/>
                          <a:ea typeface="Calibri"/>
                          <a:cs typeface="Times New Roman"/>
                        </a:rPr>
                        <a:t>11</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775"/>
                        </a:spcBef>
                        <a:spcAft>
                          <a:spcPts val="0"/>
                        </a:spcAft>
                      </a:pPr>
                      <a:r>
                        <a:rPr lang="en-US" sz="400" dirty="0">
                          <a:latin typeface="Calibri"/>
                          <a:ea typeface="Calibri"/>
                          <a:cs typeface="Times New Roman"/>
                        </a:rPr>
                        <a:t>8</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775"/>
                        </a:spcBef>
                        <a:spcAft>
                          <a:spcPts val="0"/>
                        </a:spcAft>
                      </a:pPr>
                      <a:r>
                        <a:rPr lang="en-US" sz="400" dirty="0">
                          <a:latin typeface="Calibri"/>
                          <a:ea typeface="Calibri"/>
                          <a:cs typeface="Times New Roman"/>
                        </a:rPr>
                        <a:t>7</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9176">
                <a:tc rowSpan="3">
                  <a:txBody>
                    <a:bodyPr/>
                    <a:lstStyle/>
                    <a:p>
                      <a:pPr marL="0" marR="0">
                        <a:spcBef>
                          <a:spcPts val="0"/>
                        </a:spcBef>
                        <a:spcAft>
                          <a:spcPts val="0"/>
                        </a:spcAft>
                      </a:pPr>
                      <a:endParaRPr lang="en-US" sz="400" dirty="0">
                        <a:latin typeface="Arial"/>
                        <a:ea typeface="Arial"/>
                        <a:cs typeface="Times New Roman"/>
                      </a:endParaRPr>
                    </a:p>
                    <a:p>
                      <a:pPr marL="15240" marR="0">
                        <a:spcBef>
                          <a:spcPts val="0"/>
                        </a:spcBef>
                        <a:spcAft>
                          <a:spcPts val="0"/>
                        </a:spcAft>
                      </a:pPr>
                      <a:r>
                        <a:rPr lang="en-US" sz="400" b="1" dirty="0">
                          <a:latin typeface="Calibri"/>
                          <a:ea typeface="Calibri"/>
                          <a:cs typeface="Times New Roman"/>
                        </a:rPr>
                        <a:t>Generic</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450"/>
                        </a:spcBef>
                        <a:spcAft>
                          <a:spcPts val="0"/>
                        </a:spcAft>
                      </a:pPr>
                      <a:r>
                        <a:rPr lang="en-US" sz="400" b="1" spc="-10" dirty="0">
                          <a:latin typeface="Calibri"/>
                          <a:ea typeface="Calibri"/>
                          <a:cs typeface="Times New Roman"/>
                        </a:rPr>
                        <a:t>F</a:t>
                      </a:r>
                      <a:r>
                        <a:rPr lang="en-US" sz="400" b="1" spc="-5" dirty="0">
                          <a:latin typeface="Calibri"/>
                          <a:ea typeface="Calibri"/>
                          <a:cs typeface="Times New Roman"/>
                        </a:rPr>
                        <a:t>u</a:t>
                      </a:r>
                      <a:r>
                        <a:rPr lang="en-US" sz="400" b="1" dirty="0">
                          <a:latin typeface="Calibri"/>
                          <a:ea typeface="Calibri"/>
                          <a:cs typeface="Times New Roman"/>
                        </a:rPr>
                        <a:t>s</a:t>
                      </a:r>
                      <a:r>
                        <a:rPr lang="en-US" sz="400" b="1" spc="-5" dirty="0">
                          <a:latin typeface="Calibri"/>
                          <a:ea typeface="Calibri"/>
                          <a:cs typeface="Times New Roman"/>
                        </a:rPr>
                        <a:t>ob</a:t>
                      </a:r>
                      <a:r>
                        <a:rPr lang="en-US" sz="400" b="1" dirty="0">
                          <a:latin typeface="Calibri"/>
                          <a:ea typeface="Calibri"/>
                          <a:cs typeface="Times New Roman"/>
                        </a:rPr>
                        <a:t>a</a:t>
                      </a:r>
                      <a:r>
                        <a:rPr lang="en-US" sz="400" b="1" spc="-5" dirty="0">
                          <a:latin typeface="Calibri"/>
                          <a:ea typeface="Calibri"/>
                          <a:cs typeface="Times New Roman"/>
                        </a:rPr>
                        <a:t>c</a:t>
                      </a:r>
                      <a:r>
                        <a:rPr lang="en-US" sz="400" b="1" dirty="0">
                          <a:latin typeface="Calibri"/>
                          <a:ea typeface="Calibri"/>
                          <a:cs typeface="Times New Roman"/>
                        </a:rPr>
                        <a:t>ter</a:t>
                      </a:r>
                      <a:r>
                        <a:rPr lang="en-US" sz="400" b="1" spc="-5" dirty="0">
                          <a:latin typeface="Calibri"/>
                          <a:ea typeface="Calibri"/>
                          <a:cs typeface="Times New Roman"/>
                        </a:rPr>
                        <a:t>iu</a:t>
                      </a:r>
                      <a:r>
                        <a:rPr lang="en-US" sz="400" b="1" dirty="0">
                          <a:latin typeface="Calibri"/>
                          <a:ea typeface="Calibri"/>
                          <a:cs typeface="Times New Roman"/>
                        </a:rPr>
                        <a:t>m</a:t>
                      </a:r>
                      <a:r>
                        <a:rPr lang="en-US" sz="400" b="1" spc="-5" dirty="0">
                          <a:latin typeface="Calibri"/>
                          <a:ea typeface="Calibri"/>
                          <a:cs typeface="Times New Roman"/>
                        </a:rPr>
                        <a:t> </a:t>
                      </a:r>
                      <a:r>
                        <a:rPr lang="en-US" sz="400" b="1" dirty="0">
                          <a:latin typeface="Calibri"/>
                          <a:ea typeface="Calibri"/>
                          <a:cs typeface="Times New Roman"/>
                        </a:rPr>
                        <a:t>n</a:t>
                      </a:r>
                      <a:r>
                        <a:rPr lang="en-US" sz="400" b="1" spc="-5" dirty="0">
                          <a:latin typeface="Calibri"/>
                          <a:ea typeface="Calibri"/>
                          <a:cs typeface="Times New Roman"/>
                        </a:rPr>
                        <a:t>ucl</a:t>
                      </a:r>
                      <a:r>
                        <a:rPr lang="en-US" sz="400" b="1" dirty="0">
                          <a:latin typeface="Calibri"/>
                          <a:ea typeface="Calibri"/>
                          <a:cs typeface="Times New Roman"/>
                        </a:rPr>
                        <a:t>eat</a:t>
                      </a:r>
                      <a:r>
                        <a:rPr lang="en-US" sz="400" b="1" spc="-5" dirty="0">
                          <a:latin typeface="Calibri"/>
                          <a:ea typeface="Calibri"/>
                          <a:cs typeface="Times New Roman"/>
                        </a:rPr>
                        <a:t>u</a:t>
                      </a:r>
                      <a:r>
                        <a:rPr lang="en-US" sz="400" b="1" dirty="0">
                          <a:latin typeface="Calibri"/>
                          <a:ea typeface="Calibri"/>
                          <a:cs typeface="Times New Roman"/>
                        </a:rPr>
                        <a:t>m</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450"/>
                        </a:spcBef>
                        <a:spcAft>
                          <a:spcPts val="0"/>
                        </a:spcAft>
                      </a:pPr>
                      <a:r>
                        <a:rPr lang="en-US" sz="400" b="1" spc="-5" dirty="0">
                          <a:latin typeface="Calibri"/>
                          <a:ea typeface="Calibri"/>
                          <a:cs typeface="Times New Roman"/>
                        </a:rPr>
                        <a:t>P</a:t>
                      </a:r>
                      <a:r>
                        <a:rPr lang="en-US" sz="400" b="1" dirty="0">
                          <a:latin typeface="Calibri"/>
                          <a:ea typeface="Calibri"/>
                          <a:cs typeface="Times New Roman"/>
                        </a:rPr>
                        <a:t>re</a:t>
                      </a:r>
                      <a:r>
                        <a:rPr lang="en-US" sz="400" b="1" spc="5" dirty="0">
                          <a:latin typeface="Calibri"/>
                          <a:ea typeface="Calibri"/>
                          <a:cs typeface="Times New Roman"/>
                        </a:rPr>
                        <a:t>v</a:t>
                      </a:r>
                      <a:r>
                        <a:rPr lang="en-US" sz="400" b="1" spc="-5" dirty="0">
                          <a:latin typeface="Calibri"/>
                          <a:ea typeface="Calibri"/>
                          <a:cs typeface="Times New Roman"/>
                        </a:rPr>
                        <a:t>o</a:t>
                      </a:r>
                      <a:r>
                        <a:rPr lang="en-US" sz="400" b="1" dirty="0">
                          <a:latin typeface="Calibri"/>
                          <a:ea typeface="Calibri"/>
                          <a:cs typeface="Times New Roman"/>
                        </a:rPr>
                        <a:t>te</a:t>
                      </a:r>
                      <a:r>
                        <a:rPr lang="en-US" sz="400" b="1" spc="-5" dirty="0">
                          <a:latin typeface="Calibri"/>
                          <a:ea typeface="Calibri"/>
                          <a:cs typeface="Times New Roman"/>
                        </a:rPr>
                        <a:t>ll</a:t>
                      </a:r>
                      <a:r>
                        <a:rPr lang="en-US" sz="400" b="1" dirty="0">
                          <a:latin typeface="Calibri"/>
                          <a:ea typeface="Calibri"/>
                          <a:cs typeface="Times New Roman"/>
                        </a:rPr>
                        <a:t>a </a:t>
                      </a:r>
                      <a:r>
                        <a:rPr lang="en-US" sz="400" b="1" spc="-5" dirty="0">
                          <a:latin typeface="Calibri"/>
                          <a:ea typeface="Calibri"/>
                          <a:cs typeface="Times New Roman"/>
                        </a:rPr>
                        <a:t>o</a:t>
                      </a:r>
                      <a:r>
                        <a:rPr lang="en-US" sz="400" b="1" dirty="0">
                          <a:latin typeface="Calibri"/>
                          <a:ea typeface="Calibri"/>
                          <a:cs typeface="Times New Roman"/>
                        </a:rPr>
                        <a:t>r</a:t>
                      </a:r>
                      <a:r>
                        <a:rPr lang="en-US" sz="400" b="1" spc="-5" dirty="0">
                          <a:latin typeface="Calibri"/>
                          <a:ea typeface="Calibri"/>
                          <a:cs typeface="Times New Roman"/>
                        </a:rPr>
                        <a:t>i</a:t>
                      </a:r>
                      <a:r>
                        <a:rPr lang="en-US" sz="400" b="1" dirty="0">
                          <a:latin typeface="Calibri"/>
                          <a:ea typeface="Calibri"/>
                          <a:cs typeface="Times New Roman"/>
                        </a:rPr>
                        <a:t>s</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450"/>
                        </a:spcBef>
                        <a:spcAft>
                          <a:spcPts val="0"/>
                        </a:spcAft>
                      </a:pPr>
                      <a:r>
                        <a:rPr lang="en-US" sz="400" b="1" spc="-5" dirty="0">
                          <a:latin typeface="Calibri"/>
                          <a:ea typeface="Calibri"/>
                          <a:cs typeface="Times New Roman"/>
                        </a:rPr>
                        <a:t>P</a:t>
                      </a:r>
                      <a:r>
                        <a:rPr lang="en-US" sz="400" b="1" dirty="0">
                          <a:latin typeface="Calibri"/>
                          <a:ea typeface="Calibri"/>
                          <a:cs typeface="Times New Roman"/>
                        </a:rPr>
                        <a:t>re</a:t>
                      </a:r>
                      <a:r>
                        <a:rPr lang="en-US" sz="400" b="1" spc="5" dirty="0">
                          <a:latin typeface="Calibri"/>
                          <a:ea typeface="Calibri"/>
                          <a:cs typeface="Times New Roman"/>
                        </a:rPr>
                        <a:t>v</a:t>
                      </a:r>
                      <a:r>
                        <a:rPr lang="en-US" sz="400" b="1" spc="-5" dirty="0">
                          <a:latin typeface="Calibri"/>
                          <a:ea typeface="Calibri"/>
                          <a:cs typeface="Times New Roman"/>
                        </a:rPr>
                        <a:t>o</a:t>
                      </a:r>
                      <a:r>
                        <a:rPr lang="en-US" sz="400" b="1" dirty="0">
                          <a:latin typeface="Calibri"/>
                          <a:ea typeface="Calibri"/>
                          <a:cs typeface="Times New Roman"/>
                        </a:rPr>
                        <a:t>te</a:t>
                      </a:r>
                      <a:r>
                        <a:rPr lang="en-US" sz="400" b="1" spc="-5" dirty="0">
                          <a:latin typeface="Calibri"/>
                          <a:ea typeface="Calibri"/>
                          <a:cs typeface="Times New Roman"/>
                        </a:rPr>
                        <a:t>ll</a:t>
                      </a:r>
                      <a:r>
                        <a:rPr lang="en-US" sz="400" b="1" dirty="0">
                          <a:latin typeface="Calibri"/>
                          <a:ea typeface="Calibri"/>
                          <a:cs typeface="Times New Roman"/>
                        </a:rPr>
                        <a:t>a </a:t>
                      </a:r>
                      <a:r>
                        <a:rPr lang="en-US" sz="400" b="1" spc="-5" dirty="0">
                          <a:latin typeface="Calibri"/>
                          <a:ea typeface="Calibri"/>
                          <a:cs typeface="Times New Roman"/>
                        </a:rPr>
                        <a:t>ni</a:t>
                      </a:r>
                      <a:r>
                        <a:rPr lang="en-US" sz="400" b="1" dirty="0">
                          <a:latin typeface="Calibri"/>
                          <a:ea typeface="Calibri"/>
                          <a:cs typeface="Times New Roman"/>
                        </a:rPr>
                        <a:t>gres</a:t>
                      </a:r>
                      <a:r>
                        <a:rPr lang="en-US" sz="400" b="1" spc="-5" dirty="0">
                          <a:latin typeface="Calibri"/>
                          <a:ea typeface="Calibri"/>
                          <a:cs typeface="Times New Roman"/>
                        </a:rPr>
                        <a:t>c</a:t>
                      </a:r>
                      <a:r>
                        <a:rPr lang="en-US" sz="400" b="1" dirty="0">
                          <a:latin typeface="Calibri"/>
                          <a:ea typeface="Calibri"/>
                          <a:cs typeface="Times New Roman"/>
                        </a:rPr>
                        <a:t>e</a:t>
                      </a:r>
                      <a:r>
                        <a:rPr lang="en-US" sz="400" b="1" spc="-5" dirty="0">
                          <a:latin typeface="Calibri"/>
                          <a:ea typeface="Calibri"/>
                          <a:cs typeface="Times New Roman"/>
                        </a:rPr>
                        <a:t>n</a:t>
                      </a:r>
                      <a:r>
                        <a:rPr lang="en-US" sz="400" b="1" dirty="0">
                          <a:latin typeface="Calibri"/>
                          <a:ea typeface="Calibri"/>
                          <a:cs typeface="Times New Roman"/>
                        </a:rPr>
                        <a:t>s</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455"/>
                        </a:spcBef>
                        <a:spcAft>
                          <a:spcPts val="0"/>
                        </a:spcAft>
                      </a:pPr>
                      <a:r>
                        <a:rPr lang="en-US" sz="400" b="1" spc="-5" dirty="0">
                          <a:latin typeface="Calibri"/>
                          <a:ea typeface="Calibri"/>
                          <a:cs typeface="Times New Roman"/>
                        </a:rPr>
                        <a:t>P</a:t>
                      </a:r>
                      <a:r>
                        <a:rPr lang="en-US" sz="400" b="1" dirty="0">
                          <a:latin typeface="Calibri"/>
                          <a:ea typeface="Calibri"/>
                          <a:cs typeface="Times New Roman"/>
                        </a:rPr>
                        <a:t>e</a:t>
                      </a:r>
                      <a:r>
                        <a:rPr lang="en-US" sz="400" b="1" spc="-5" dirty="0">
                          <a:latin typeface="Calibri"/>
                          <a:ea typeface="Calibri"/>
                          <a:cs typeface="Times New Roman"/>
                        </a:rPr>
                        <a:t>p</a:t>
                      </a:r>
                      <a:r>
                        <a:rPr lang="en-US" sz="400" b="1" dirty="0">
                          <a:latin typeface="Calibri"/>
                          <a:ea typeface="Calibri"/>
                          <a:cs typeface="Times New Roman"/>
                        </a:rPr>
                        <a:t>t</a:t>
                      </a:r>
                      <a:r>
                        <a:rPr lang="en-US" sz="400" b="1" spc="-5" dirty="0">
                          <a:latin typeface="Calibri"/>
                          <a:ea typeface="Calibri"/>
                          <a:cs typeface="Times New Roman"/>
                        </a:rPr>
                        <a:t>o</a:t>
                      </a:r>
                      <a:r>
                        <a:rPr lang="en-US" sz="400" b="1" dirty="0">
                          <a:latin typeface="Calibri"/>
                          <a:ea typeface="Calibri"/>
                          <a:cs typeface="Times New Roman"/>
                        </a:rPr>
                        <a:t>stre</a:t>
                      </a:r>
                      <a:r>
                        <a:rPr lang="en-US" sz="400" b="1" spc="-5" dirty="0">
                          <a:latin typeface="Calibri"/>
                          <a:ea typeface="Calibri"/>
                          <a:cs typeface="Times New Roman"/>
                        </a:rPr>
                        <a:t>p</a:t>
                      </a:r>
                      <a:r>
                        <a:rPr lang="en-US" sz="400" b="1" dirty="0">
                          <a:latin typeface="Calibri"/>
                          <a:ea typeface="Calibri"/>
                          <a:cs typeface="Times New Roman"/>
                        </a:rPr>
                        <a:t>t</a:t>
                      </a:r>
                      <a:r>
                        <a:rPr lang="en-US" sz="400" b="1" spc="-5" dirty="0">
                          <a:latin typeface="Calibri"/>
                          <a:ea typeface="Calibri"/>
                          <a:cs typeface="Times New Roman"/>
                        </a:rPr>
                        <a:t>ococcu</a:t>
                      </a:r>
                      <a:r>
                        <a:rPr lang="en-US" sz="400" b="1" dirty="0">
                          <a:latin typeface="Calibri"/>
                          <a:ea typeface="Calibri"/>
                          <a:cs typeface="Times New Roman"/>
                        </a:rPr>
                        <a:t>s stomat</a:t>
                      </a:r>
                      <a:r>
                        <a:rPr lang="en-US" sz="400" b="1" spc="-10" dirty="0">
                          <a:latin typeface="Calibri"/>
                          <a:ea typeface="Calibri"/>
                          <a:cs typeface="Times New Roman"/>
                        </a:rPr>
                        <a:t>i</a:t>
                      </a:r>
                      <a:r>
                        <a:rPr lang="en-US" sz="400" b="1" dirty="0">
                          <a:latin typeface="Calibri"/>
                          <a:ea typeface="Calibri"/>
                          <a:cs typeface="Times New Roman"/>
                        </a:rPr>
                        <a:t>s</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450"/>
                        </a:spcBef>
                        <a:spcAft>
                          <a:spcPts val="0"/>
                        </a:spcAft>
                      </a:pPr>
                      <a:r>
                        <a:rPr lang="en-US" sz="400" b="1" spc="-5" dirty="0">
                          <a:latin typeface="Calibri"/>
                          <a:ea typeface="Calibri"/>
                          <a:cs typeface="Times New Roman"/>
                        </a:rPr>
                        <a:t>Pa</a:t>
                      </a:r>
                      <a:r>
                        <a:rPr lang="en-US" sz="400" b="1" dirty="0">
                          <a:latin typeface="Calibri"/>
                          <a:ea typeface="Calibri"/>
                          <a:cs typeface="Times New Roman"/>
                        </a:rPr>
                        <a:t>r</a:t>
                      </a:r>
                      <a:r>
                        <a:rPr lang="en-US" sz="400" b="1" spc="5" dirty="0">
                          <a:latin typeface="Calibri"/>
                          <a:ea typeface="Calibri"/>
                          <a:cs typeface="Times New Roman"/>
                        </a:rPr>
                        <a:t>v</a:t>
                      </a:r>
                      <a:r>
                        <a:rPr lang="en-US" sz="400" b="1" spc="-5" dirty="0">
                          <a:latin typeface="Calibri"/>
                          <a:ea typeface="Calibri"/>
                          <a:cs typeface="Times New Roman"/>
                        </a:rPr>
                        <a:t>imon</a:t>
                      </a:r>
                      <a:r>
                        <a:rPr lang="en-US" sz="400" b="1" dirty="0">
                          <a:latin typeface="Calibri"/>
                          <a:ea typeface="Calibri"/>
                          <a:cs typeface="Times New Roman"/>
                        </a:rPr>
                        <a:t>as</a:t>
                      </a:r>
                      <a:r>
                        <a:rPr lang="en-US" sz="400" b="1" spc="-5" dirty="0">
                          <a:latin typeface="Calibri"/>
                          <a:ea typeface="Calibri"/>
                          <a:cs typeface="Times New Roman"/>
                        </a:rPr>
                        <a:t> mic</a:t>
                      </a:r>
                      <a:r>
                        <a:rPr lang="en-US" sz="400" b="1" dirty="0">
                          <a:latin typeface="Calibri"/>
                          <a:ea typeface="Calibri"/>
                          <a:cs typeface="Times New Roman"/>
                        </a:rPr>
                        <a:t>ra</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775"/>
                        </a:spcBef>
                        <a:spcAft>
                          <a:spcPts val="0"/>
                        </a:spcAft>
                      </a:pPr>
                      <a:r>
                        <a:rPr lang="en-US" sz="400" b="1" spc="-5" dirty="0">
                          <a:latin typeface="Calibri"/>
                          <a:ea typeface="Calibri"/>
                          <a:cs typeface="Times New Roman"/>
                        </a:rPr>
                        <a:t>S</a:t>
                      </a:r>
                      <a:r>
                        <a:rPr lang="en-US" sz="400" b="1" dirty="0">
                          <a:latin typeface="Calibri"/>
                          <a:ea typeface="Calibri"/>
                          <a:cs typeface="Times New Roman"/>
                        </a:rPr>
                        <a:t>ta</a:t>
                      </a:r>
                      <a:r>
                        <a:rPr lang="en-US" sz="400" b="1" spc="-5" dirty="0">
                          <a:latin typeface="Calibri"/>
                          <a:ea typeface="Calibri"/>
                          <a:cs typeface="Times New Roman"/>
                        </a:rPr>
                        <a:t>ph</a:t>
                      </a:r>
                      <a:r>
                        <a:rPr lang="en-US" sz="400" b="1" dirty="0">
                          <a:latin typeface="Calibri"/>
                          <a:ea typeface="Calibri"/>
                          <a:cs typeface="Times New Roman"/>
                        </a:rPr>
                        <a:t>y</a:t>
                      </a:r>
                      <a:r>
                        <a:rPr lang="en-US" sz="400" b="1" spc="-5" dirty="0">
                          <a:latin typeface="Calibri"/>
                          <a:ea typeface="Calibri"/>
                          <a:cs typeface="Times New Roman"/>
                        </a:rPr>
                        <a:t>lococcu</a:t>
                      </a:r>
                      <a:r>
                        <a:rPr lang="en-US" sz="400" b="1" dirty="0">
                          <a:latin typeface="Calibri"/>
                          <a:ea typeface="Calibri"/>
                          <a:cs typeface="Times New Roman"/>
                        </a:rPr>
                        <a:t>s e</a:t>
                      </a:r>
                      <a:r>
                        <a:rPr lang="en-US" sz="400" b="1" spc="-5" dirty="0">
                          <a:latin typeface="Calibri"/>
                          <a:ea typeface="Calibri"/>
                          <a:cs typeface="Times New Roman"/>
                        </a:rPr>
                        <a:t>pid</a:t>
                      </a:r>
                      <a:r>
                        <a:rPr lang="en-US" sz="400" b="1" dirty="0">
                          <a:latin typeface="Calibri"/>
                          <a:ea typeface="Calibri"/>
                          <a:cs typeface="Times New Roman"/>
                        </a:rPr>
                        <a:t>er</a:t>
                      </a:r>
                      <a:r>
                        <a:rPr lang="en-US" sz="400" b="1" spc="-5" dirty="0">
                          <a:latin typeface="Calibri"/>
                          <a:ea typeface="Calibri"/>
                          <a:cs typeface="Times New Roman"/>
                        </a:rPr>
                        <a:t>midi</a:t>
                      </a:r>
                      <a:r>
                        <a:rPr lang="en-US" sz="400" b="1" dirty="0">
                          <a:latin typeface="Calibri"/>
                          <a:ea typeface="Calibri"/>
                          <a:cs typeface="Times New Roman"/>
                        </a:rPr>
                        <a:t>s </a:t>
                      </a:r>
                      <a:r>
                        <a:rPr lang="en-US" sz="400" b="1" spc="-5" dirty="0">
                          <a:latin typeface="Calibri"/>
                          <a:ea typeface="Calibri"/>
                          <a:cs typeface="Times New Roman"/>
                        </a:rPr>
                        <a:t>(m</a:t>
                      </a:r>
                      <a:r>
                        <a:rPr lang="en-US" sz="400" b="1" dirty="0">
                          <a:latin typeface="Calibri"/>
                          <a:ea typeface="Calibri"/>
                          <a:cs typeface="Times New Roman"/>
                        </a:rPr>
                        <a:t>rse)</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775"/>
                        </a:spcBef>
                        <a:spcAft>
                          <a:spcPts val="0"/>
                        </a:spcAft>
                      </a:pPr>
                      <a:r>
                        <a:rPr lang="en-US" sz="400" b="1" spc="-5" dirty="0">
                          <a:latin typeface="Calibri"/>
                          <a:ea typeface="Calibri"/>
                          <a:cs typeface="Times New Roman"/>
                        </a:rPr>
                        <a:t>S</a:t>
                      </a:r>
                      <a:r>
                        <a:rPr lang="en-US" sz="400" b="1" dirty="0">
                          <a:latin typeface="Calibri"/>
                          <a:ea typeface="Calibri"/>
                          <a:cs typeface="Times New Roman"/>
                        </a:rPr>
                        <a:t>ta</a:t>
                      </a:r>
                      <a:r>
                        <a:rPr lang="en-US" sz="400" b="1" spc="-5" dirty="0">
                          <a:latin typeface="Calibri"/>
                          <a:ea typeface="Calibri"/>
                          <a:cs typeface="Times New Roman"/>
                        </a:rPr>
                        <a:t>ph</a:t>
                      </a:r>
                      <a:r>
                        <a:rPr lang="en-US" sz="400" b="1" dirty="0">
                          <a:latin typeface="Calibri"/>
                          <a:ea typeface="Calibri"/>
                          <a:cs typeface="Times New Roman"/>
                        </a:rPr>
                        <a:t>y</a:t>
                      </a:r>
                      <a:r>
                        <a:rPr lang="en-US" sz="400" b="1" spc="-5" dirty="0">
                          <a:latin typeface="Calibri"/>
                          <a:ea typeface="Calibri"/>
                          <a:cs typeface="Times New Roman"/>
                        </a:rPr>
                        <a:t>lococcu</a:t>
                      </a:r>
                      <a:r>
                        <a:rPr lang="en-US" sz="400" b="1" dirty="0">
                          <a:latin typeface="Calibri"/>
                          <a:ea typeface="Calibri"/>
                          <a:cs typeface="Times New Roman"/>
                        </a:rPr>
                        <a:t>s </a:t>
                      </a:r>
                      <a:r>
                        <a:rPr lang="en-US" sz="400" b="1" spc="-5" dirty="0">
                          <a:latin typeface="Calibri"/>
                          <a:ea typeface="Calibri"/>
                          <a:cs typeface="Times New Roman"/>
                        </a:rPr>
                        <a:t>lu</a:t>
                      </a:r>
                      <a:r>
                        <a:rPr lang="en-US" sz="400" b="1" dirty="0">
                          <a:latin typeface="Calibri"/>
                          <a:ea typeface="Calibri"/>
                          <a:cs typeface="Times New Roman"/>
                        </a:rPr>
                        <a:t>g</a:t>
                      </a:r>
                      <a:r>
                        <a:rPr lang="en-US" sz="400" b="1" spc="-5" dirty="0">
                          <a:latin typeface="Calibri"/>
                          <a:ea typeface="Calibri"/>
                          <a:cs typeface="Times New Roman"/>
                        </a:rPr>
                        <a:t>dun</a:t>
                      </a:r>
                      <a:r>
                        <a:rPr lang="en-US" sz="400" b="1" dirty="0">
                          <a:latin typeface="Calibri"/>
                          <a:ea typeface="Calibri"/>
                          <a:cs typeface="Times New Roman"/>
                        </a:rPr>
                        <a:t>e</a:t>
                      </a:r>
                      <a:r>
                        <a:rPr lang="en-US" sz="400" b="1" spc="-5" dirty="0">
                          <a:latin typeface="Calibri"/>
                          <a:ea typeface="Calibri"/>
                          <a:cs typeface="Times New Roman"/>
                        </a:rPr>
                        <a:t>n</a:t>
                      </a:r>
                      <a:r>
                        <a:rPr lang="en-US" sz="400" b="1" dirty="0">
                          <a:latin typeface="Calibri"/>
                          <a:ea typeface="Calibri"/>
                          <a:cs typeface="Times New Roman"/>
                        </a:rPr>
                        <a:t>s</a:t>
                      </a:r>
                      <a:r>
                        <a:rPr lang="en-US" sz="400" b="1" spc="-5" dirty="0">
                          <a:latin typeface="Calibri"/>
                          <a:ea typeface="Calibri"/>
                          <a:cs typeface="Times New Roman"/>
                        </a:rPr>
                        <a:t>i</a:t>
                      </a:r>
                      <a:r>
                        <a:rPr lang="en-US" sz="400" b="1" dirty="0">
                          <a:latin typeface="Calibri"/>
                          <a:ea typeface="Calibri"/>
                          <a:cs typeface="Times New Roman"/>
                        </a:rPr>
                        <a:t>s</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775"/>
                        </a:spcBef>
                        <a:spcAft>
                          <a:spcPts val="0"/>
                        </a:spcAft>
                      </a:pPr>
                      <a:r>
                        <a:rPr lang="en-US" sz="400" b="1" spc="-5" dirty="0">
                          <a:latin typeface="Calibri"/>
                          <a:ea typeface="Calibri"/>
                          <a:cs typeface="Times New Roman"/>
                        </a:rPr>
                        <a:t>S</a:t>
                      </a:r>
                      <a:r>
                        <a:rPr lang="en-US" sz="400" b="1" dirty="0">
                          <a:latin typeface="Calibri"/>
                          <a:ea typeface="Calibri"/>
                          <a:cs typeface="Times New Roman"/>
                        </a:rPr>
                        <a:t>tre</a:t>
                      </a:r>
                      <a:r>
                        <a:rPr lang="en-US" sz="400" b="1" spc="-5" dirty="0">
                          <a:latin typeface="Calibri"/>
                          <a:ea typeface="Calibri"/>
                          <a:cs typeface="Times New Roman"/>
                        </a:rPr>
                        <a:t>p</a:t>
                      </a:r>
                      <a:r>
                        <a:rPr lang="en-US" sz="400" b="1" dirty="0">
                          <a:latin typeface="Calibri"/>
                          <a:ea typeface="Calibri"/>
                          <a:cs typeface="Times New Roman"/>
                        </a:rPr>
                        <a:t>t</a:t>
                      </a:r>
                      <a:r>
                        <a:rPr lang="en-US" sz="400" b="1" spc="-5" dirty="0">
                          <a:latin typeface="Calibri"/>
                          <a:ea typeface="Calibri"/>
                          <a:cs typeface="Times New Roman"/>
                        </a:rPr>
                        <a:t>ococcu</a:t>
                      </a:r>
                      <a:r>
                        <a:rPr lang="en-US" sz="400" b="1" dirty="0">
                          <a:latin typeface="Calibri"/>
                          <a:ea typeface="Calibri"/>
                          <a:cs typeface="Times New Roman"/>
                        </a:rPr>
                        <a:t>s ang</a:t>
                      </a:r>
                      <a:r>
                        <a:rPr lang="en-US" sz="400" b="1" spc="-5" dirty="0">
                          <a:latin typeface="Calibri"/>
                          <a:ea typeface="Calibri"/>
                          <a:cs typeface="Times New Roman"/>
                        </a:rPr>
                        <a:t>ino</a:t>
                      </a:r>
                      <a:r>
                        <a:rPr lang="en-US" sz="400" b="1" dirty="0">
                          <a:latin typeface="Calibri"/>
                          <a:ea typeface="Calibri"/>
                          <a:cs typeface="Times New Roman"/>
                        </a:rPr>
                        <a:t>sus</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775"/>
                        </a:spcBef>
                        <a:spcAft>
                          <a:spcPts val="0"/>
                        </a:spcAft>
                      </a:pPr>
                      <a:r>
                        <a:rPr lang="en-US" sz="400" b="1" spc="-5" dirty="0">
                          <a:latin typeface="Calibri"/>
                          <a:ea typeface="Calibri"/>
                          <a:cs typeface="Times New Roman"/>
                        </a:rPr>
                        <a:t>S</a:t>
                      </a:r>
                      <a:r>
                        <a:rPr lang="en-US" sz="400" b="1" dirty="0">
                          <a:latin typeface="Calibri"/>
                          <a:ea typeface="Calibri"/>
                          <a:cs typeface="Times New Roman"/>
                        </a:rPr>
                        <a:t>ta</a:t>
                      </a:r>
                      <a:r>
                        <a:rPr lang="en-US" sz="400" b="1" spc="-5" dirty="0">
                          <a:latin typeface="Calibri"/>
                          <a:ea typeface="Calibri"/>
                          <a:cs typeface="Times New Roman"/>
                        </a:rPr>
                        <a:t>ph</a:t>
                      </a:r>
                      <a:r>
                        <a:rPr lang="en-US" sz="400" b="1" dirty="0">
                          <a:latin typeface="Calibri"/>
                          <a:ea typeface="Calibri"/>
                          <a:cs typeface="Times New Roman"/>
                        </a:rPr>
                        <a:t>y</a:t>
                      </a:r>
                      <a:r>
                        <a:rPr lang="en-US" sz="400" b="1" spc="-5" dirty="0">
                          <a:latin typeface="Calibri"/>
                          <a:ea typeface="Calibri"/>
                          <a:cs typeface="Times New Roman"/>
                        </a:rPr>
                        <a:t>lococcu</a:t>
                      </a:r>
                      <a:r>
                        <a:rPr lang="en-US" sz="400" b="1" dirty="0">
                          <a:latin typeface="Calibri"/>
                          <a:ea typeface="Calibri"/>
                          <a:cs typeface="Times New Roman"/>
                        </a:rPr>
                        <a:t>s aure</a:t>
                      </a:r>
                      <a:r>
                        <a:rPr lang="en-US" sz="400" b="1" spc="-5" dirty="0">
                          <a:latin typeface="Calibri"/>
                          <a:ea typeface="Calibri"/>
                          <a:cs typeface="Times New Roman"/>
                        </a:rPr>
                        <a:t>u</a:t>
                      </a:r>
                      <a:r>
                        <a:rPr lang="en-US" sz="400" b="1" dirty="0">
                          <a:latin typeface="Calibri"/>
                          <a:ea typeface="Calibri"/>
                          <a:cs typeface="Times New Roman"/>
                        </a:rPr>
                        <a:t>s </a:t>
                      </a:r>
                      <a:r>
                        <a:rPr lang="en-US" sz="400" b="1" spc="-5" dirty="0">
                          <a:latin typeface="Calibri"/>
                          <a:ea typeface="Calibri"/>
                          <a:cs typeface="Times New Roman"/>
                        </a:rPr>
                        <a:t>(m</a:t>
                      </a:r>
                      <a:r>
                        <a:rPr lang="en-US" sz="400" b="1" dirty="0">
                          <a:latin typeface="Calibri"/>
                          <a:ea typeface="Calibri"/>
                          <a:cs typeface="Times New Roman"/>
                        </a:rPr>
                        <a:t>rsa)</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spcBef>
                          <a:spcPts val="775"/>
                        </a:spcBef>
                        <a:spcAft>
                          <a:spcPts val="0"/>
                        </a:spcAft>
                      </a:pPr>
                      <a:r>
                        <a:rPr lang="en-US" sz="400" b="1" spc="-5" dirty="0">
                          <a:latin typeface="Calibri"/>
                          <a:ea typeface="Calibri"/>
                          <a:cs typeface="Times New Roman"/>
                        </a:rPr>
                        <a:t>S</a:t>
                      </a:r>
                      <a:r>
                        <a:rPr lang="en-US" sz="400" b="1" dirty="0">
                          <a:latin typeface="Calibri"/>
                          <a:ea typeface="Calibri"/>
                          <a:cs typeface="Times New Roman"/>
                        </a:rPr>
                        <a:t>tre</a:t>
                      </a:r>
                      <a:r>
                        <a:rPr lang="en-US" sz="400" b="1" spc="-5" dirty="0">
                          <a:latin typeface="Calibri"/>
                          <a:ea typeface="Calibri"/>
                          <a:cs typeface="Times New Roman"/>
                        </a:rPr>
                        <a:t>p</a:t>
                      </a:r>
                      <a:r>
                        <a:rPr lang="en-US" sz="400" b="1" dirty="0">
                          <a:latin typeface="Calibri"/>
                          <a:ea typeface="Calibri"/>
                          <a:cs typeface="Times New Roman"/>
                        </a:rPr>
                        <a:t>t</a:t>
                      </a:r>
                      <a:r>
                        <a:rPr lang="en-US" sz="400" b="1" spc="-5" dirty="0">
                          <a:latin typeface="Calibri"/>
                          <a:ea typeface="Calibri"/>
                          <a:cs typeface="Times New Roman"/>
                        </a:rPr>
                        <a:t>ococcu</a:t>
                      </a:r>
                      <a:r>
                        <a:rPr lang="en-US" sz="400" b="1" dirty="0">
                          <a:latin typeface="Calibri"/>
                          <a:ea typeface="Calibri"/>
                          <a:cs typeface="Times New Roman"/>
                        </a:rPr>
                        <a:t>s </a:t>
                      </a:r>
                      <a:r>
                        <a:rPr lang="en-US" sz="400" b="1" spc="-5" dirty="0">
                          <a:latin typeface="Calibri"/>
                          <a:ea typeface="Calibri"/>
                          <a:cs typeface="Times New Roman"/>
                        </a:rPr>
                        <a:t>in</a:t>
                      </a:r>
                      <a:r>
                        <a:rPr lang="en-US" sz="400" b="1" dirty="0">
                          <a:latin typeface="Calibri"/>
                          <a:ea typeface="Calibri"/>
                          <a:cs typeface="Times New Roman"/>
                        </a:rPr>
                        <a:t>ter</a:t>
                      </a:r>
                      <a:r>
                        <a:rPr lang="en-US" sz="400" b="1" spc="-5" dirty="0">
                          <a:latin typeface="Calibri"/>
                          <a:ea typeface="Calibri"/>
                          <a:cs typeface="Times New Roman"/>
                        </a:rPr>
                        <a:t>m</a:t>
                      </a:r>
                      <a:r>
                        <a:rPr lang="en-US" sz="400" b="1" dirty="0">
                          <a:latin typeface="Calibri"/>
                          <a:ea typeface="Calibri"/>
                          <a:cs typeface="Times New Roman"/>
                        </a:rPr>
                        <a:t>e</a:t>
                      </a:r>
                      <a:r>
                        <a:rPr lang="en-US" sz="400" b="1" spc="-5" dirty="0">
                          <a:latin typeface="Calibri"/>
                          <a:ea typeface="Calibri"/>
                          <a:cs typeface="Times New Roman"/>
                        </a:rPr>
                        <a:t>diu</a:t>
                      </a:r>
                      <a:r>
                        <a:rPr lang="en-US" sz="400" b="1" dirty="0">
                          <a:latin typeface="Calibri"/>
                          <a:ea typeface="Calibri"/>
                          <a:cs typeface="Times New Roman"/>
                        </a:rPr>
                        <a:t>s</a:t>
                      </a:r>
                      <a:endParaRPr lang="en-US" sz="500" dirty="0">
                        <a:latin typeface="Calibri"/>
                        <a:ea typeface="Calibri"/>
                        <a:cs typeface="Times New Roman"/>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9685" marR="0">
                        <a:spcBef>
                          <a:spcPts val="220"/>
                        </a:spcBef>
                        <a:spcAft>
                          <a:spcPts val="0"/>
                        </a:spcAft>
                      </a:pPr>
                      <a:r>
                        <a:rPr lang="en-US" sz="400" b="1" dirty="0">
                          <a:latin typeface="Calibri"/>
                          <a:ea typeface="Calibri"/>
                          <a:cs typeface="Times New Roman"/>
                        </a:rPr>
                        <a:t>Gram</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9685" marR="0">
                        <a:spcBef>
                          <a:spcPts val="220"/>
                        </a:spcBef>
                        <a:spcAft>
                          <a:spcPts val="0"/>
                        </a:spcAft>
                      </a:pPr>
                      <a:r>
                        <a:rPr lang="en-US" sz="400" b="1" dirty="0">
                          <a:latin typeface="Calibri"/>
                          <a:ea typeface="Calibri"/>
                          <a:cs typeface="Times New Roman"/>
                        </a:rPr>
                        <a:t>Resp</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An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An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An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An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An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FAn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FAn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FAn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FAn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b="1" dirty="0">
                          <a:latin typeface="Calibri"/>
                          <a:ea typeface="Calibri"/>
                          <a:cs typeface="Times New Roman"/>
                        </a:rPr>
                        <a:t>FAn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metronidazole</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5">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piperacillin/tazobactam</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azithromycin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clindamycin</a:t>
                      </a:r>
                      <a:r>
                        <a:rPr lang="en-US" sz="400" spc="-50" dirty="0">
                          <a:latin typeface="Calibri"/>
                          <a:ea typeface="Calibri"/>
                          <a:cs typeface="Times New Roman"/>
                        </a:rPr>
                        <a:t> </a:t>
                      </a:r>
                      <a:r>
                        <a:rPr lang="en-US" sz="400" dirty="0">
                          <a:latin typeface="Calibri"/>
                          <a:ea typeface="Calibri"/>
                          <a:cs typeface="Times New Roman"/>
                        </a:rPr>
                        <a:t>(Cleocin)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colistimethate</a:t>
                      </a:r>
                      <a:r>
                        <a:rPr lang="en-US" sz="400" spc="-65" dirty="0">
                          <a:latin typeface="Calibri"/>
                          <a:ea typeface="Calibri"/>
                          <a:cs typeface="Times New Roman"/>
                        </a:rPr>
                        <a:t> </a:t>
                      </a:r>
                      <a:r>
                        <a:rPr lang="en-US" sz="400" dirty="0">
                          <a:latin typeface="Calibri"/>
                          <a:ea typeface="Calibri"/>
                          <a:cs typeface="Times New Roman"/>
                        </a:rPr>
                        <a:t>(colistin)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099">
                <a:tc>
                  <a:txBody>
                    <a:bodyPr/>
                    <a:lstStyle/>
                    <a:p>
                      <a:pPr marL="15240" marR="0">
                        <a:spcBef>
                          <a:spcPts val="225"/>
                        </a:spcBef>
                        <a:spcAft>
                          <a:spcPts val="0"/>
                        </a:spcAft>
                      </a:pPr>
                      <a:r>
                        <a:rPr lang="en-US" sz="400" dirty="0">
                          <a:latin typeface="Calibri"/>
                          <a:ea typeface="Calibri"/>
                          <a:cs typeface="Times New Roman"/>
                        </a:rPr>
                        <a:t>doripenem</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5"/>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19685" marR="0">
                        <a:spcBef>
                          <a:spcPts val="225"/>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5"/>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cefuroxime</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doxycycline</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tetracycline</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linezolid</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vancomycin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amoxicillin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imipenem</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moxifloxacin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daptomycin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ertapenem</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099">
                <a:tc>
                  <a:txBody>
                    <a:bodyPr/>
                    <a:lstStyle/>
                    <a:p>
                      <a:pPr marL="15240" marR="0">
                        <a:spcBef>
                          <a:spcPts val="225"/>
                        </a:spcBef>
                        <a:spcAft>
                          <a:spcPts val="0"/>
                        </a:spcAft>
                      </a:pPr>
                      <a:r>
                        <a:rPr lang="en-US" sz="400" dirty="0">
                          <a:latin typeface="Calibri"/>
                          <a:ea typeface="Calibri"/>
                          <a:cs typeface="Times New Roman"/>
                        </a:rPr>
                        <a:t>levofloxacin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5"/>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5"/>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5"/>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5"/>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nitrofurantoin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penicillin</a:t>
                      </a:r>
                      <a:r>
                        <a:rPr lang="en-US" sz="400" spc="-45" dirty="0">
                          <a:latin typeface="Calibri"/>
                          <a:ea typeface="Calibri"/>
                          <a:cs typeface="Times New Roman"/>
                        </a:rPr>
                        <a:t> </a:t>
                      </a:r>
                      <a:r>
                        <a:rPr lang="en-US" sz="400" dirty="0">
                          <a:latin typeface="Calibri"/>
                          <a:ea typeface="Calibri"/>
                          <a:cs typeface="Times New Roman"/>
                        </a:rPr>
                        <a:t>g</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rifampin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tmp/smx</a:t>
                      </a:r>
                      <a:r>
                        <a:rPr lang="en-US" sz="400" spc="-35" dirty="0">
                          <a:latin typeface="Calibri"/>
                          <a:ea typeface="Calibri"/>
                          <a:cs typeface="Times New Roman"/>
                        </a:rPr>
                        <a:t> </a:t>
                      </a:r>
                      <a:r>
                        <a:rPr lang="en-US" sz="400" dirty="0">
                          <a:latin typeface="Calibri"/>
                          <a:ea typeface="Calibri"/>
                          <a:cs typeface="Times New Roman"/>
                        </a:rPr>
                        <a:t>(Bactrim)</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cefazolin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fusidic acid (combo</a:t>
                      </a:r>
                      <a:r>
                        <a:rPr lang="en-US" sz="400" spc="-50" dirty="0">
                          <a:latin typeface="Calibri"/>
                          <a:ea typeface="Calibri"/>
                          <a:cs typeface="Times New Roman"/>
                        </a:rPr>
                        <a:t> </a:t>
                      </a:r>
                      <a:r>
                        <a:rPr lang="en-US" sz="400" dirty="0">
                          <a:latin typeface="Calibri"/>
                          <a:ea typeface="Calibri"/>
                          <a:cs typeface="Times New Roman"/>
                        </a:rPr>
                        <a:t>only)</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15240" marR="0">
                        <a:spcBef>
                          <a:spcPts val="220"/>
                        </a:spcBef>
                        <a:spcAft>
                          <a:spcPts val="0"/>
                        </a:spcAft>
                      </a:pPr>
                      <a:r>
                        <a:rPr lang="en-US" sz="400" dirty="0">
                          <a:latin typeface="Calibri"/>
                          <a:ea typeface="Calibri"/>
                          <a:cs typeface="Times New Roman"/>
                        </a:rPr>
                        <a:t>minocycline</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0">
                        <a:spcBef>
                          <a:spcPts val="220"/>
                        </a:spcBef>
                        <a:spcAft>
                          <a:spcPts val="0"/>
                        </a:spcAft>
                      </a:pPr>
                      <a:r>
                        <a:rPr lang="en-US" sz="400" dirty="0">
                          <a:latin typeface="Calibri"/>
                          <a:ea typeface="Calibri"/>
                          <a:cs typeface="Times New Roman"/>
                        </a:rPr>
                        <a:t>+</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775">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122">
                <a:tc gridSpan="15">
                  <a:txBody>
                    <a:bodyPr/>
                    <a:lstStyle/>
                    <a:p>
                      <a:pPr marL="0" marR="0">
                        <a:spcBef>
                          <a:spcPts val="0"/>
                        </a:spcBef>
                        <a:spcAft>
                          <a:spcPts val="0"/>
                        </a:spcAft>
                      </a:pPr>
                      <a:endParaRPr lang="en-US" sz="400" dirty="0">
                        <a:latin typeface="Arial"/>
                        <a:ea typeface="Arial"/>
                        <a:cs typeface="Times New Roman"/>
                      </a:endParaRPr>
                    </a:p>
                    <a:p>
                      <a:pPr marL="15240" marR="0">
                        <a:spcBef>
                          <a:spcPts val="0"/>
                        </a:spcBef>
                        <a:spcAft>
                          <a:spcPts val="0"/>
                        </a:spcAft>
                      </a:pPr>
                      <a:r>
                        <a:rPr lang="en-US" sz="400" dirty="0">
                          <a:latin typeface="Calibri"/>
                          <a:ea typeface="Calibri"/>
                          <a:cs typeface="Times New Roman"/>
                        </a:rPr>
                        <a:t>Gram</a:t>
                      </a:r>
                      <a:r>
                        <a:rPr lang="en-US" sz="400" spc="-20" dirty="0">
                          <a:latin typeface="Calibri"/>
                          <a:ea typeface="Calibri"/>
                          <a:cs typeface="Times New Roman"/>
                        </a:rPr>
                        <a:t> </a:t>
                      </a:r>
                      <a:r>
                        <a:rPr lang="en-US" sz="400" dirty="0">
                          <a:latin typeface="Calibri"/>
                          <a:ea typeface="Calibri"/>
                          <a:cs typeface="Times New Roman"/>
                        </a:rPr>
                        <a:t>Stain</a:t>
                      </a:r>
                      <a:endParaRPr lang="en-US" sz="500" dirty="0">
                        <a:latin typeface="Calibri"/>
                        <a:ea typeface="Calibri"/>
                        <a:cs typeface="Times New Roman"/>
                      </a:endParaRPr>
                    </a:p>
                    <a:p>
                      <a:pPr marL="15240" marR="1674495" indent="25400">
                        <a:lnSpc>
                          <a:spcPct val="107000"/>
                        </a:lnSpc>
                        <a:spcBef>
                          <a:spcPts val="90"/>
                        </a:spcBef>
                        <a:spcAft>
                          <a:spcPts val="0"/>
                        </a:spcAft>
                      </a:pPr>
                      <a:r>
                        <a:rPr lang="en-US" sz="400" dirty="0">
                          <a:latin typeface="Calibri"/>
                          <a:ea typeface="Calibri"/>
                          <a:cs typeface="Times New Roman"/>
                        </a:rPr>
                        <a:t>+:</a:t>
                      </a:r>
                      <a:r>
                        <a:rPr lang="en-US" sz="400" spc="-20" dirty="0">
                          <a:latin typeface="Calibri"/>
                          <a:ea typeface="Calibri"/>
                          <a:cs typeface="Times New Roman"/>
                        </a:rPr>
                        <a:t> </a:t>
                      </a:r>
                      <a:r>
                        <a:rPr lang="en-US" sz="400" dirty="0">
                          <a:latin typeface="Calibri"/>
                          <a:ea typeface="Calibri"/>
                          <a:cs typeface="Times New Roman"/>
                        </a:rPr>
                        <a:t>Positive,</a:t>
                      </a:r>
                      <a:r>
                        <a:rPr lang="en-US" sz="400" spc="-20" dirty="0">
                          <a:latin typeface="Calibri"/>
                          <a:ea typeface="Calibri"/>
                          <a:cs typeface="Times New Roman"/>
                        </a:rPr>
                        <a:t> </a:t>
                      </a:r>
                      <a:r>
                        <a:rPr lang="en-US" sz="400" dirty="0">
                          <a:latin typeface="Calibri"/>
                          <a:ea typeface="Calibri"/>
                          <a:cs typeface="Times New Roman"/>
                        </a:rPr>
                        <a:t>-:</a:t>
                      </a:r>
                      <a:r>
                        <a:rPr lang="en-US" sz="400" spc="-20" dirty="0">
                          <a:latin typeface="Calibri"/>
                          <a:ea typeface="Calibri"/>
                          <a:cs typeface="Times New Roman"/>
                        </a:rPr>
                        <a:t> </a:t>
                      </a:r>
                      <a:r>
                        <a:rPr lang="en-US" sz="400" dirty="0">
                          <a:latin typeface="Calibri"/>
                          <a:ea typeface="Calibri"/>
                          <a:cs typeface="Times New Roman"/>
                        </a:rPr>
                        <a:t>Negative,</a:t>
                      </a:r>
                      <a:r>
                        <a:rPr lang="en-US" sz="400" spc="-20" dirty="0">
                          <a:latin typeface="Calibri"/>
                          <a:ea typeface="Calibri"/>
                          <a:cs typeface="Times New Roman"/>
                        </a:rPr>
                        <a:t> </a:t>
                      </a:r>
                      <a:r>
                        <a:rPr lang="en-US" sz="400" dirty="0">
                          <a:latin typeface="Calibri"/>
                          <a:ea typeface="Calibri"/>
                          <a:cs typeface="Times New Roman"/>
                        </a:rPr>
                        <a:t>I:Indeterminate,</a:t>
                      </a:r>
                      <a:r>
                        <a:rPr lang="en-US" sz="400" spc="-20" dirty="0">
                          <a:latin typeface="Calibri"/>
                          <a:ea typeface="Calibri"/>
                          <a:cs typeface="Times New Roman"/>
                        </a:rPr>
                        <a:t> </a:t>
                      </a:r>
                      <a:r>
                        <a:rPr lang="en-US" sz="400" dirty="0">
                          <a:latin typeface="Calibri"/>
                          <a:ea typeface="Calibri"/>
                          <a:cs typeface="Times New Roman"/>
                        </a:rPr>
                        <a:t>N:</a:t>
                      </a:r>
                      <a:r>
                        <a:rPr lang="en-US" sz="400" spc="-20" dirty="0">
                          <a:latin typeface="Calibri"/>
                          <a:ea typeface="Calibri"/>
                          <a:cs typeface="Times New Roman"/>
                        </a:rPr>
                        <a:t> </a:t>
                      </a:r>
                      <a:r>
                        <a:rPr lang="en-US" sz="400" dirty="0">
                          <a:latin typeface="Calibri"/>
                          <a:ea typeface="Calibri"/>
                          <a:cs typeface="Times New Roman"/>
                        </a:rPr>
                        <a:t>not</a:t>
                      </a:r>
                      <a:r>
                        <a:rPr lang="en-US" sz="400" spc="-20" dirty="0">
                          <a:latin typeface="Calibri"/>
                          <a:ea typeface="Calibri"/>
                          <a:cs typeface="Times New Roman"/>
                        </a:rPr>
                        <a:t> </a:t>
                      </a:r>
                      <a:r>
                        <a:rPr lang="en-US" sz="400" dirty="0">
                          <a:latin typeface="Calibri"/>
                          <a:ea typeface="Calibri"/>
                          <a:cs typeface="Times New Roman"/>
                        </a:rPr>
                        <a:t>applicable</a:t>
                      </a:r>
                      <a:r>
                        <a:rPr lang="en-US" sz="400" spc="-25" dirty="0">
                          <a:latin typeface="Calibri"/>
                          <a:ea typeface="Calibri"/>
                          <a:cs typeface="Times New Roman"/>
                        </a:rPr>
                        <a:t> </a:t>
                      </a:r>
                      <a:r>
                        <a:rPr lang="en-US" sz="400" dirty="0">
                          <a:latin typeface="Calibri"/>
                          <a:ea typeface="Calibri"/>
                          <a:cs typeface="Times New Roman"/>
                        </a:rPr>
                        <a:t>U:</a:t>
                      </a:r>
                      <a:r>
                        <a:rPr lang="en-US" sz="400" spc="-20" dirty="0">
                          <a:latin typeface="Calibri"/>
                          <a:ea typeface="Calibri"/>
                          <a:cs typeface="Times New Roman"/>
                        </a:rPr>
                        <a:t> </a:t>
                      </a:r>
                      <a:r>
                        <a:rPr lang="en-US" sz="400" dirty="0">
                          <a:latin typeface="Calibri"/>
                          <a:ea typeface="Calibri"/>
                          <a:cs typeface="Times New Roman"/>
                        </a:rPr>
                        <a:t>Unknown Respiration</a:t>
                      </a:r>
                      <a:endParaRPr lang="en-US" sz="500" dirty="0">
                        <a:latin typeface="Calibri"/>
                        <a:ea typeface="Calibri"/>
                        <a:cs typeface="Times New Roman"/>
                      </a:endParaRPr>
                    </a:p>
                    <a:p>
                      <a:pPr marL="40640" marR="0">
                        <a:spcBef>
                          <a:spcPts val="0"/>
                        </a:spcBef>
                        <a:spcAft>
                          <a:spcPts val="0"/>
                        </a:spcAft>
                      </a:pPr>
                      <a:r>
                        <a:rPr lang="en-US" sz="400" dirty="0">
                          <a:latin typeface="Calibri"/>
                          <a:ea typeface="Calibri"/>
                          <a:cs typeface="Times New Roman"/>
                        </a:rPr>
                        <a:t>Ae:</a:t>
                      </a:r>
                      <a:r>
                        <a:rPr lang="en-US" sz="400" spc="-20" dirty="0">
                          <a:latin typeface="Calibri"/>
                          <a:ea typeface="Calibri"/>
                          <a:cs typeface="Times New Roman"/>
                        </a:rPr>
                        <a:t> </a:t>
                      </a:r>
                      <a:r>
                        <a:rPr lang="en-US" sz="400" dirty="0">
                          <a:latin typeface="Calibri"/>
                          <a:ea typeface="Calibri"/>
                          <a:cs typeface="Times New Roman"/>
                        </a:rPr>
                        <a:t>Aerobic,</a:t>
                      </a:r>
                      <a:r>
                        <a:rPr lang="en-US" sz="400" spc="-20" dirty="0">
                          <a:latin typeface="Calibri"/>
                          <a:ea typeface="Calibri"/>
                          <a:cs typeface="Times New Roman"/>
                        </a:rPr>
                        <a:t> </a:t>
                      </a:r>
                      <a:r>
                        <a:rPr lang="en-US" sz="400" dirty="0">
                          <a:latin typeface="Calibri"/>
                          <a:ea typeface="Calibri"/>
                          <a:cs typeface="Times New Roman"/>
                        </a:rPr>
                        <a:t>An:</a:t>
                      </a:r>
                      <a:r>
                        <a:rPr lang="en-US" sz="400" spc="-20" dirty="0">
                          <a:latin typeface="Calibri"/>
                          <a:ea typeface="Calibri"/>
                          <a:cs typeface="Times New Roman"/>
                        </a:rPr>
                        <a:t> </a:t>
                      </a:r>
                      <a:r>
                        <a:rPr lang="en-US" sz="400" dirty="0">
                          <a:latin typeface="Calibri"/>
                          <a:ea typeface="Calibri"/>
                          <a:cs typeface="Times New Roman"/>
                        </a:rPr>
                        <a:t>Anaerobic,</a:t>
                      </a:r>
                      <a:r>
                        <a:rPr lang="en-US" sz="400" spc="-20" dirty="0">
                          <a:latin typeface="Calibri"/>
                          <a:ea typeface="Calibri"/>
                          <a:cs typeface="Times New Roman"/>
                        </a:rPr>
                        <a:t> </a:t>
                      </a:r>
                      <a:r>
                        <a:rPr lang="en-US" sz="400" dirty="0">
                          <a:latin typeface="Calibri"/>
                          <a:ea typeface="Calibri"/>
                          <a:cs typeface="Times New Roman"/>
                        </a:rPr>
                        <a:t>FAn:</a:t>
                      </a:r>
                      <a:r>
                        <a:rPr lang="en-US" sz="400" spc="-20" dirty="0">
                          <a:latin typeface="Calibri"/>
                          <a:ea typeface="Calibri"/>
                          <a:cs typeface="Times New Roman"/>
                        </a:rPr>
                        <a:t> </a:t>
                      </a:r>
                      <a:r>
                        <a:rPr lang="en-US" sz="400" dirty="0">
                          <a:latin typeface="Calibri"/>
                          <a:ea typeface="Calibri"/>
                          <a:cs typeface="Times New Roman"/>
                        </a:rPr>
                        <a:t>Facultative</a:t>
                      </a:r>
                      <a:r>
                        <a:rPr lang="en-US" sz="400" spc="-25" dirty="0">
                          <a:latin typeface="Calibri"/>
                          <a:ea typeface="Calibri"/>
                          <a:cs typeface="Times New Roman"/>
                        </a:rPr>
                        <a:t> </a:t>
                      </a:r>
                      <a:r>
                        <a:rPr lang="en-US" sz="400" dirty="0">
                          <a:latin typeface="Calibri"/>
                          <a:ea typeface="Calibri"/>
                          <a:cs typeface="Times New Roman"/>
                        </a:rPr>
                        <a:t>anaerobic,</a:t>
                      </a:r>
                      <a:r>
                        <a:rPr lang="en-US" sz="400" spc="-20" dirty="0">
                          <a:latin typeface="Calibri"/>
                          <a:ea typeface="Calibri"/>
                          <a:cs typeface="Times New Roman"/>
                        </a:rPr>
                        <a:t> </a:t>
                      </a:r>
                      <a:r>
                        <a:rPr lang="en-US" sz="400" dirty="0">
                          <a:latin typeface="Calibri"/>
                          <a:ea typeface="Calibri"/>
                          <a:cs typeface="Times New Roman"/>
                        </a:rPr>
                        <a:t>Unk:</a:t>
                      </a:r>
                      <a:r>
                        <a:rPr lang="en-US" sz="400" spc="-25" dirty="0">
                          <a:latin typeface="Calibri"/>
                          <a:ea typeface="Calibri"/>
                          <a:cs typeface="Times New Roman"/>
                        </a:rPr>
                        <a:t> </a:t>
                      </a:r>
                      <a:r>
                        <a:rPr lang="en-US" sz="400" dirty="0">
                          <a:latin typeface="Calibri"/>
                          <a:ea typeface="Calibri"/>
                          <a:cs typeface="Times New Roman"/>
                        </a:rPr>
                        <a:t>Unknown</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2739">
                <a:tc gridSpan="15">
                  <a:txBody>
                    <a:bodyPr/>
                    <a:lstStyle/>
                    <a:p>
                      <a:pPr marL="0" marR="0">
                        <a:spcBef>
                          <a:spcPts val="10"/>
                        </a:spcBef>
                        <a:spcAft>
                          <a:spcPts val="0"/>
                        </a:spcAft>
                      </a:pPr>
                      <a:endParaRPr lang="en-US" sz="400" dirty="0">
                        <a:latin typeface="Arial"/>
                        <a:ea typeface="Arial"/>
                        <a:cs typeface="Times New Roman"/>
                      </a:endParaRPr>
                    </a:p>
                    <a:p>
                      <a:pPr marL="10160" marR="23495">
                        <a:lnSpc>
                          <a:spcPct val="112000"/>
                        </a:lnSpc>
                        <a:spcBef>
                          <a:spcPts val="0"/>
                        </a:spcBef>
                        <a:spcAft>
                          <a:spcPts val="0"/>
                        </a:spcAft>
                      </a:pPr>
                      <a:r>
                        <a:rPr lang="en-US" sz="300" dirty="0">
                          <a:latin typeface="Calibri"/>
                          <a:ea typeface="Calibri"/>
                          <a:cs typeface="Times New Roman"/>
                        </a:rPr>
                        <a:t>ANTIBIOTIC</a:t>
                      </a:r>
                      <a:r>
                        <a:rPr lang="en-US" sz="300" spc="-20" dirty="0">
                          <a:latin typeface="Calibri"/>
                          <a:ea typeface="Calibri"/>
                          <a:cs typeface="Times New Roman"/>
                        </a:rPr>
                        <a:t> </a:t>
                      </a:r>
                      <a:r>
                        <a:rPr lang="en-US" sz="300" dirty="0">
                          <a:latin typeface="Calibri"/>
                          <a:ea typeface="Calibri"/>
                          <a:cs typeface="Times New Roman"/>
                        </a:rPr>
                        <a:t>DISCLAIMER:</a:t>
                      </a:r>
                      <a:r>
                        <a:rPr lang="en-US" sz="300" spc="-25" dirty="0">
                          <a:latin typeface="Calibri"/>
                          <a:ea typeface="Calibri"/>
                          <a:cs typeface="Times New Roman"/>
                        </a:rPr>
                        <a:t> </a:t>
                      </a:r>
                      <a:r>
                        <a:rPr lang="en-US" sz="300" dirty="0">
                          <a:latin typeface="Calibri"/>
                          <a:ea typeface="Calibri"/>
                          <a:cs typeface="Times New Roman"/>
                        </a:rPr>
                        <a:t>Southwest</a:t>
                      </a:r>
                      <a:r>
                        <a:rPr lang="en-US" sz="300" spc="-20" dirty="0">
                          <a:latin typeface="Calibri"/>
                          <a:ea typeface="Calibri"/>
                          <a:cs typeface="Times New Roman"/>
                        </a:rPr>
                        <a:t> </a:t>
                      </a:r>
                      <a:r>
                        <a:rPr lang="en-US" sz="300" dirty="0">
                          <a:latin typeface="Calibri"/>
                          <a:ea typeface="Calibri"/>
                          <a:cs typeface="Times New Roman"/>
                        </a:rPr>
                        <a:t>Regional</a:t>
                      </a:r>
                      <a:r>
                        <a:rPr lang="en-US" sz="300" spc="-25" dirty="0">
                          <a:latin typeface="Calibri"/>
                          <a:ea typeface="Calibri"/>
                          <a:cs typeface="Times New Roman"/>
                        </a:rPr>
                        <a:t> </a:t>
                      </a:r>
                      <a:r>
                        <a:rPr lang="en-US" sz="300" dirty="0">
                          <a:latin typeface="Calibri"/>
                          <a:ea typeface="Calibri"/>
                          <a:cs typeface="Times New Roman"/>
                        </a:rPr>
                        <a:t>PCR</a:t>
                      </a:r>
                      <a:r>
                        <a:rPr lang="en-US" sz="300" spc="-25" dirty="0">
                          <a:latin typeface="Calibri"/>
                          <a:ea typeface="Calibri"/>
                          <a:cs typeface="Times New Roman"/>
                        </a:rPr>
                        <a:t> </a:t>
                      </a:r>
                      <a:r>
                        <a:rPr lang="en-US" sz="300" dirty="0">
                          <a:latin typeface="Calibri"/>
                          <a:ea typeface="Calibri"/>
                          <a:cs typeface="Times New Roman"/>
                        </a:rPr>
                        <a:t>assumes</a:t>
                      </a:r>
                      <a:r>
                        <a:rPr lang="en-US" sz="300" spc="-15" dirty="0">
                          <a:latin typeface="Calibri"/>
                          <a:ea typeface="Calibri"/>
                          <a:cs typeface="Times New Roman"/>
                        </a:rPr>
                        <a:t> </a:t>
                      </a:r>
                      <a:r>
                        <a:rPr lang="en-US" sz="300" dirty="0">
                          <a:latin typeface="Calibri"/>
                          <a:ea typeface="Calibri"/>
                          <a:cs typeface="Times New Roman"/>
                        </a:rPr>
                        <a:t>no</a:t>
                      </a:r>
                      <a:r>
                        <a:rPr lang="en-US" sz="300" spc="-25" dirty="0">
                          <a:latin typeface="Calibri"/>
                          <a:ea typeface="Calibri"/>
                          <a:cs typeface="Times New Roman"/>
                        </a:rPr>
                        <a:t> </a:t>
                      </a:r>
                      <a:r>
                        <a:rPr lang="en-US" sz="300" dirty="0">
                          <a:latin typeface="Calibri"/>
                          <a:ea typeface="Calibri"/>
                          <a:cs typeface="Times New Roman"/>
                        </a:rPr>
                        <a:t>liability</a:t>
                      </a:r>
                      <a:r>
                        <a:rPr lang="en-US" sz="300" spc="-15" dirty="0">
                          <a:latin typeface="Calibri"/>
                          <a:ea typeface="Calibri"/>
                          <a:cs typeface="Times New Roman"/>
                        </a:rPr>
                        <a:t> </a:t>
                      </a:r>
                      <a:r>
                        <a:rPr lang="en-US" sz="300" dirty="0">
                          <a:latin typeface="Calibri"/>
                          <a:ea typeface="Calibri"/>
                          <a:cs typeface="Times New Roman"/>
                        </a:rPr>
                        <a:t>to</a:t>
                      </a:r>
                      <a:r>
                        <a:rPr lang="en-US" sz="300" spc="-25" dirty="0">
                          <a:latin typeface="Calibri"/>
                          <a:ea typeface="Calibri"/>
                          <a:cs typeface="Times New Roman"/>
                        </a:rPr>
                        <a:t> </a:t>
                      </a:r>
                      <a:r>
                        <a:rPr lang="en-US" sz="300" dirty="0">
                          <a:latin typeface="Calibri"/>
                          <a:ea typeface="Calibri"/>
                          <a:cs typeface="Times New Roman"/>
                        </a:rPr>
                        <a:t>patients</a:t>
                      </a:r>
                      <a:r>
                        <a:rPr lang="en-US" sz="300" spc="-15" dirty="0">
                          <a:latin typeface="Calibri"/>
                          <a:ea typeface="Calibri"/>
                          <a:cs typeface="Times New Roman"/>
                        </a:rPr>
                        <a:t> </a:t>
                      </a:r>
                      <a:r>
                        <a:rPr lang="en-US" sz="300" dirty="0">
                          <a:latin typeface="Calibri"/>
                          <a:ea typeface="Calibri"/>
                          <a:cs typeface="Times New Roman"/>
                        </a:rPr>
                        <a:t>with</a:t>
                      </a:r>
                      <a:r>
                        <a:rPr lang="en-US" sz="300" spc="-25" dirty="0">
                          <a:latin typeface="Calibri"/>
                          <a:ea typeface="Calibri"/>
                          <a:cs typeface="Times New Roman"/>
                        </a:rPr>
                        <a:t> </a:t>
                      </a:r>
                      <a:r>
                        <a:rPr lang="en-US" sz="300" dirty="0">
                          <a:latin typeface="Calibri"/>
                          <a:ea typeface="Calibri"/>
                          <a:cs typeface="Times New Roman"/>
                        </a:rPr>
                        <a:t>respect</a:t>
                      </a:r>
                      <a:r>
                        <a:rPr lang="en-US" sz="300" spc="-20" dirty="0">
                          <a:latin typeface="Calibri"/>
                          <a:ea typeface="Calibri"/>
                          <a:cs typeface="Times New Roman"/>
                        </a:rPr>
                        <a:t> </a:t>
                      </a:r>
                      <a:r>
                        <a:rPr lang="en-US" sz="300" dirty="0">
                          <a:latin typeface="Calibri"/>
                          <a:ea typeface="Calibri"/>
                          <a:cs typeface="Times New Roman"/>
                        </a:rPr>
                        <a:t>to</a:t>
                      </a:r>
                      <a:r>
                        <a:rPr lang="en-US" sz="300" spc="-25" dirty="0">
                          <a:latin typeface="Calibri"/>
                          <a:ea typeface="Calibri"/>
                          <a:cs typeface="Times New Roman"/>
                        </a:rPr>
                        <a:t> </a:t>
                      </a:r>
                      <a:r>
                        <a:rPr lang="en-US" sz="300" dirty="0">
                          <a:latin typeface="Calibri"/>
                          <a:ea typeface="Calibri"/>
                          <a:cs typeface="Times New Roman"/>
                        </a:rPr>
                        <a:t>the</a:t>
                      </a:r>
                      <a:r>
                        <a:rPr lang="en-US" sz="300" spc="-20" dirty="0">
                          <a:latin typeface="Calibri"/>
                          <a:ea typeface="Calibri"/>
                          <a:cs typeface="Times New Roman"/>
                        </a:rPr>
                        <a:t> </a:t>
                      </a:r>
                      <a:r>
                        <a:rPr lang="en-US" sz="300" dirty="0">
                          <a:latin typeface="Calibri"/>
                          <a:ea typeface="Calibri"/>
                          <a:cs typeface="Times New Roman"/>
                        </a:rPr>
                        <a:t>actions</a:t>
                      </a:r>
                      <a:r>
                        <a:rPr lang="en-US" sz="300" spc="-15" dirty="0">
                          <a:latin typeface="Calibri"/>
                          <a:ea typeface="Calibri"/>
                          <a:cs typeface="Times New Roman"/>
                        </a:rPr>
                        <a:t> </a:t>
                      </a:r>
                      <a:r>
                        <a:rPr lang="en-US" sz="300" dirty="0">
                          <a:latin typeface="Calibri"/>
                          <a:ea typeface="Calibri"/>
                          <a:cs typeface="Times New Roman"/>
                        </a:rPr>
                        <a:t>of</a:t>
                      </a:r>
                      <a:r>
                        <a:rPr lang="en-US" sz="300" spc="-25" dirty="0">
                          <a:latin typeface="Calibri"/>
                          <a:ea typeface="Calibri"/>
                          <a:cs typeface="Times New Roman"/>
                        </a:rPr>
                        <a:t> </a:t>
                      </a:r>
                      <a:r>
                        <a:rPr lang="en-US" sz="300" dirty="0">
                          <a:latin typeface="Calibri"/>
                          <a:ea typeface="Calibri"/>
                          <a:cs typeface="Times New Roman"/>
                        </a:rPr>
                        <a:t>physicians,</a:t>
                      </a:r>
                      <a:r>
                        <a:rPr lang="en-US" sz="300" spc="-25" dirty="0">
                          <a:latin typeface="Calibri"/>
                          <a:ea typeface="Calibri"/>
                          <a:cs typeface="Times New Roman"/>
                        </a:rPr>
                        <a:t> </a:t>
                      </a:r>
                      <a:r>
                        <a:rPr lang="en-US" sz="300" dirty="0">
                          <a:latin typeface="Calibri"/>
                          <a:ea typeface="Calibri"/>
                          <a:cs typeface="Times New Roman"/>
                        </a:rPr>
                        <a:t>health</a:t>
                      </a:r>
                      <a:r>
                        <a:rPr lang="en-US" sz="300" spc="-25" dirty="0">
                          <a:latin typeface="Calibri"/>
                          <a:ea typeface="Calibri"/>
                          <a:cs typeface="Times New Roman"/>
                        </a:rPr>
                        <a:t> </a:t>
                      </a:r>
                      <a:r>
                        <a:rPr lang="en-US" sz="300" dirty="0">
                          <a:latin typeface="Calibri"/>
                          <a:ea typeface="Calibri"/>
                          <a:cs typeface="Times New Roman"/>
                        </a:rPr>
                        <a:t>care</a:t>
                      </a:r>
                      <a:r>
                        <a:rPr lang="en-US" sz="300" spc="-20" dirty="0">
                          <a:latin typeface="Calibri"/>
                          <a:ea typeface="Calibri"/>
                          <a:cs typeface="Times New Roman"/>
                        </a:rPr>
                        <a:t> </a:t>
                      </a:r>
                      <a:r>
                        <a:rPr lang="en-US" sz="300" dirty="0">
                          <a:latin typeface="Calibri"/>
                          <a:ea typeface="Calibri"/>
                          <a:cs typeface="Times New Roman"/>
                        </a:rPr>
                        <a:t>facilities</a:t>
                      </a:r>
                      <a:r>
                        <a:rPr lang="en-US" sz="300" spc="-15" dirty="0">
                          <a:latin typeface="Calibri"/>
                          <a:ea typeface="Calibri"/>
                          <a:cs typeface="Times New Roman"/>
                        </a:rPr>
                        <a:t> </a:t>
                      </a:r>
                      <a:r>
                        <a:rPr lang="en-US" sz="300" dirty="0">
                          <a:latin typeface="Calibri"/>
                          <a:ea typeface="Calibri"/>
                          <a:cs typeface="Times New Roman"/>
                        </a:rPr>
                        <a:t>and</a:t>
                      </a:r>
                      <a:r>
                        <a:rPr lang="en-US" sz="300" spc="-25" dirty="0">
                          <a:latin typeface="Calibri"/>
                          <a:ea typeface="Calibri"/>
                          <a:cs typeface="Times New Roman"/>
                        </a:rPr>
                        <a:t> </a:t>
                      </a:r>
                      <a:r>
                        <a:rPr lang="en-US" sz="300" dirty="0">
                          <a:latin typeface="Calibri"/>
                          <a:ea typeface="Calibri"/>
                          <a:cs typeface="Times New Roman"/>
                        </a:rPr>
                        <a:t>other</a:t>
                      </a:r>
                      <a:r>
                        <a:rPr lang="en-US" sz="300" spc="-25" dirty="0">
                          <a:latin typeface="Calibri"/>
                          <a:ea typeface="Calibri"/>
                          <a:cs typeface="Times New Roman"/>
                        </a:rPr>
                        <a:t> </a:t>
                      </a:r>
                      <a:r>
                        <a:rPr lang="en-US" sz="300" dirty="0">
                          <a:latin typeface="Calibri"/>
                          <a:ea typeface="Calibri"/>
                          <a:cs typeface="Times New Roman"/>
                        </a:rPr>
                        <a:t>users, and</a:t>
                      </a:r>
                      <a:r>
                        <a:rPr lang="en-US" sz="300" spc="-30" dirty="0">
                          <a:latin typeface="Calibri"/>
                          <a:ea typeface="Calibri"/>
                          <a:cs typeface="Times New Roman"/>
                        </a:rPr>
                        <a:t> </a:t>
                      </a:r>
                      <a:r>
                        <a:rPr lang="en-US" sz="300" dirty="0">
                          <a:latin typeface="Calibri"/>
                          <a:ea typeface="Calibri"/>
                          <a:cs typeface="Times New Roman"/>
                        </a:rPr>
                        <a:t>is</a:t>
                      </a:r>
                      <a:r>
                        <a:rPr lang="en-US" sz="300" spc="-25" dirty="0">
                          <a:latin typeface="Calibri"/>
                          <a:ea typeface="Calibri"/>
                          <a:cs typeface="Times New Roman"/>
                        </a:rPr>
                        <a:t> </a:t>
                      </a:r>
                      <a:r>
                        <a:rPr lang="en-US" sz="300" dirty="0">
                          <a:latin typeface="Calibri"/>
                          <a:ea typeface="Calibri"/>
                          <a:cs typeface="Times New Roman"/>
                        </a:rPr>
                        <a:t>not</a:t>
                      </a:r>
                      <a:r>
                        <a:rPr lang="en-US" sz="300" spc="-25" dirty="0">
                          <a:latin typeface="Calibri"/>
                          <a:ea typeface="Calibri"/>
                          <a:cs typeface="Times New Roman"/>
                        </a:rPr>
                        <a:t> </a:t>
                      </a:r>
                      <a:r>
                        <a:rPr lang="en-US" sz="300" dirty="0">
                          <a:latin typeface="Calibri"/>
                          <a:ea typeface="Calibri"/>
                          <a:cs typeface="Times New Roman"/>
                        </a:rPr>
                        <a:t>responsible</a:t>
                      </a:r>
                      <a:r>
                        <a:rPr lang="en-US" sz="300" spc="-25" dirty="0">
                          <a:latin typeface="Calibri"/>
                          <a:ea typeface="Calibri"/>
                          <a:cs typeface="Times New Roman"/>
                        </a:rPr>
                        <a:t> </a:t>
                      </a:r>
                      <a:r>
                        <a:rPr lang="en-US" sz="300" dirty="0">
                          <a:latin typeface="Calibri"/>
                          <a:ea typeface="Calibri"/>
                          <a:cs typeface="Times New Roman"/>
                        </a:rPr>
                        <a:t>for</a:t>
                      </a:r>
                      <a:r>
                        <a:rPr lang="en-US" sz="300" spc="-30" dirty="0">
                          <a:latin typeface="Calibri"/>
                          <a:ea typeface="Calibri"/>
                          <a:cs typeface="Times New Roman"/>
                        </a:rPr>
                        <a:t> </a:t>
                      </a:r>
                      <a:r>
                        <a:rPr lang="en-US" sz="300" dirty="0">
                          <a:latin typeface="Calibri"/>
                          <a:ea typeface="Calibri"/>
                          <a:cs typeface="Times New Roman"/>
                        </a:rPr>
                        <a:t>any</a:t>
                      </a:r>
                      <a:r>
                        <a:rPr lang="en-US" sz="300" spc="-25" dirty="0">
                          <a:latin typeface="Calibri"/>
                          <a:ea typeface="Calibri"/>
                          <a:cs typeface="Times New Roman"/>
                        </a:rPr>
                        <a:t> </a:t>
                      </a:r>
                      <a:r>
                        <a:rPr lang="en-US" sz="300" dirty="0">
                          <a:latin typeface="Calibri"/>
                          <a:ea typeface="Calibri"/>
                          <a:cs typeface="Times New Roman"/>
                        </a:rPr>
                        <a:t>injury,</a:t>
                      </a:r>
                      <a:r>
                        <a:rPr lang="en-US" sz="300" spc="-30" dirty="0">
                          <a:latin typeface="Calibri"/>
                          <a:ea typeface="Calibri"/>
                          <a:cs typeface="Times New Roman"/>
                        </a:rPr>
                        <a:t> </a:t>
                      </a:r>
                      <a:r>
                        <a:rPr lang="en-US" sz="300" dirty="0">
                          <a:latin typeface="Calibri"/>
                          <a:ea typeface="Calibri"/>
                          <a:cs typeface="Times New Roman"/>
                        </a:rPr>
                        <a:t>death</a:t>
                      </a:r>
                      <a:r>
                        <a:rPr lang="en-US" sz="300" spc="-30" dirty="0">
                          <a:latin typeface="Calibri"/>
                          <a:ea typeface="Calibri"/>
                          <a:cs typeface="Times New Roman"/>
                        </a:rPr>
                        <a:t> </a:t>
                      </a:r>
                      <a:r>
                        <a:rPr lang="en-US" sz="300" dirty="0">
                          <a:latin typeface="Calibri"/>
                          <a:ea typeface="Calibri"/>
                          <a:cs typeface="Times New Roman"/>
                        </a:rPr>
                        <a:t>or</a:t>
                      </a:r>
                      <a:r>
                        <a:rPr lang="en-US" sz="300" spc="-30" dirty="0">
                          <a:latin typeface="Calibri"/>
                          <a:ea typeface="Calibri"/>
                          <a:cs typeface="Times New Roman"/>
                        </a:rPr>
                        <a:t> </a:t>
                      </a:r>
                      <a:r>
                        <a:rPr lang="en-US" sz="300" dirty="0">
                          <a:latin typeface="Calibri"/>
                          <a:ea typeface="Calibri"/>
                          <a:cs typeface="Times New Roman"/>
                        </a:rPr>
                        <a:t>damage</a:t>
                      </a:r>
                      <a:r>
                        <a:rPr lang="en-US" sz="300" spc="-25" dirty="0">
                          <a:latin typeface="Calibri"/>
                          <a:ea typeface="Calibri"/>
                          <a:cs typeface="Times New Roman"/>
                        </a:rPr>
                        <a:t> </a:t>
                      </a:r>
                      <a:r>
                        <a:rPr lang="en-US" sz="300" dirty="0">
                          <a:latin typeface="Calibri"/>
                          <a:ea typeface="Calibri"/>
                          <a:cs typeface="Times New Roman"/>
                        </a:rPr>
                        <a:t>resulting</a:t>
                      </a:r>
                      <a:r>
                        <a:rPr lang="en-US" sz="300" spc="-25" dirty="0">
                          <a:latin typeface="Calibri"/>
                          <a:ea typeface="Calibri"/>
                          <a:cs typeface="Times New Roman"/>
                        </a:rPr>
                        <a:t> </a:t>
                      </a:r>
                      <a:r>
                        <a:rPr lang="en-US" sz="300" dirty="0">
                          <a:latin typeface="Calibri"/>
                          <a:ea typeface="Calibri"/>
                          <a:cs typeface="Times New Roman"/>
                        </a:rPr>
                        <a:t>from</a:t>
                      </a:r>
                      <a:r>
                        <a:rPr lang="en-US" sz="300" spc="-25" dirty="0">
                          <a:latin typeface="Calibri"/>
                          <a:ea typeface="Calibri"/>
                          <a:cs typeface="Times New Roman"/>
                        </a:rPr>
                        <a:t> </a:t>
                      </a:r>
                      <a:r>
                        <a:rPr lang="en-US" sz="300" dirty="0">
                          <a:latin typeface="Calibri"/>
                          <a:ea typeface="Calibri"/>
                          <a:cs typeface="Times New Roman"/>
                        </a:rPr>
                        <a:t>the</a:t>
                      </a:r>
                      <a:r>
                        <a:rPr lang="en-US" sz="300" spc="-25" dirty="0">
                          <a:latin typeface="Calibri"/>
                          <a:ea typeface="Calibri"/>
                          <a:cs typeface="Times New Roman"/>
                        </a:rPr>
                        <a:t> </a:t>
                      </a:r>
                      <a:r>
                        <a:rPr lang="en-US" sz="300" dirty="0">
                          <a:latin typeface="Calibri"/>
                          <a:ea typeface="Calibri"/>
                          <a:cs typeface="Times New Roman"/>
                        </a:rPr>
                        <a:t>use,</a:t>
                      </a:r>
                      <a:r>
                        <a:rPr lang="en-US" sz="300" spc="-30" dirty="0">
                          <a:latin typeface="Calibri"/>
                          <a:ea typeface="Calibri"/>
                          <a:cs typeface="Times New Roman"/>
                        </a:rPr>
                        <a:t> </a:t>
                      </a:r>
                      <a:r>
                        <a:rPr lang="en-US" sz="300" dirty="0">
                          <a:latin typeface="Calibri"/>
                          <a:ea typeface="Calibri"/>
                          <a:cs typeface="Times New Roman"/>
                        </a:rPr>
                        <a:t>misuse</a:t>
                      </a:r>
                      <a:r>
                        <a:rPr lang="en-US" sz="300" spc="-25" dirty="0">
                          <a:latin typeface="Calibri"/>
                          <a:ea typeface="Calibri"/>
                          <a:cs typeface="Times New Roman"/>
                        </a:rPr>
                        <a:t> </a:t>
                      </a:r>
                      <a:r>
                        <a:rPr lang="en-US" sz="300" dirty="0">
                          <a:latin typeface="Calibri"/>
                          <a:ea typeface="Calibri"/>
                          <a:cs typeface="Times New Roman"/>
                        </a:rPr>
                        <a:t>or</a:t>
                      </a:r>
                      <a:r>
                        <a:rPr lang="en-US" sz="300" spc="-30" dirty="0">
                          <a:latin typeface="Calibri"/>
                          <a:ea typeface="Calibri"/>
                          <a:cs typeface="Times New Roman"/>
                        </a:rPr>
                        <a:t> </a:t>
                      </a:r>
                      <a:r>
                        <a:rPr lang="en-US" sz="300" dirty="0">
                          <a:latin typeface="Calibri"/>
                          <a:ea typeface="Calibri"/>
                          <a:cs typeface="Times New Roman"/>
                        </a:rPr>
                        <a:t>interpretation</a:t>
                      </a:r>
                      <a:r>
                        <a:rPr lang="en-US" sz="300" spc="-30" dirty="0">
                          <a:latin typeface="Calibri"/>
                          <a:ea typeface="Calibri"/>
                          <a:cs typeface="Times New Roman"/>
                        </a:rPr>
                        <a:t> </a:t>
                      </a:r>
                      <a:r>
                        <a:rPr lang="en-US" sz="300" dirty="0">
                          <a:latin typeface="Calibri"/>
                          <a:ea typeface="Calibri"/>
                          <a:cs typeface="Times New Roman"/>
                        </a:rPr>
                        <a:t>of</a:t>
                      </a:r>
                      <a:r>
                        <a:rPr lang="en-US" sz="300" spc="-30" dirty="0">
                          <a:latin typeface="Calibri"/>
                          <a:ea typeface="Calibri"/>
                          <a:cs typeface="Times New Roman"/>
                        </a:rPr>
                        <a:t> </a:t>
                      </a:r>
                      <a:r>
                        <a:rPr lang="en-US" sz="300" dirty="0">
                          <a:latin typeface="Calibri"/>
                          <a:ea typeface="Calibri"/>
                          <a:cs typeface="Times New Roman"/>
                        </a:rPr>
                        <a:t>information</a:t>
                      </a:r>
                      <a:r>
                        <a:rPr lang="en-US" sz="300" spc="-30" dirty="0">
                          <a:latin typeface="Calibri"/>
                          <a:ea typeface="Calibri"/>
                          <a:cs typeface="Times New Roman"/>
                        </a:rPr>
                        <a:t> </a:t>
                      </a:r>
                      <a:r>
                        <a:rPr lang="en-US" sz="300" dirty="0">
                          <a:latin typeface="Calibri"/>
                          <a:ea typeface="Calibri"/>
                          <a:cs typeface="Times New Roman"/>
                        </a:rPr>
                        <a:t>obtained</a:t>
                      </a:r>
                      <a:r>
                        <a:rPr lang="en-US" sz="300" spc="-30" dirty="0">
                          <a:latin typeface="Calibri"/>
                          <a:ea typeface="Calibri"/>
                          <a:cs typeface="Times New Roman"/>
                        </a:rPr>
                        <a:t> </a:t>
                      </a:r>
                      <a:r>
                        <a:rPr lang="en-US" sz="300" dirty="0">
                          <a:latin typeface="Calibri"/>
                          <a:ea typeface="Calibri"/>
                          <a:cs typeface="Times New Roman"/>
                        </a:rPr>
                        <a:t>through</a:t>
                      </a:r>
                      <a:r>
                        <a:rPr lang="en-US" sz="300" spc="-30" dirty="0">
                          <a:latin typeface="Calibri"/>
                          <a:ea typeface="Calibri"/>
                          <a:cs typeface="Times New Roman"/>
                        </a:rPr>
                        <a:t> </a:t>
                      </a:r>
                      <a:r>
                        <a:rPr lang="en-US" sz="300" dirty="0">
                          <a:latin typeface="Calibri"/>
                          <a:ea typeface="Calibri"/>
                          <a:cs typeface="Times New Roman"/>
                        </a:rPr>
                        <a:t>this</a:t>
                      </a:r>
                      <a:r>
                        <a:rPr lang="en-US" sz="300" spc="-25" dirty="0">
                          <a:latin typeface="Calibri"/>
                          <a:ea typeface="Calibri"/>
                          <a:cs typeface="Times New Roman"/>
                        </a:rPr>
                        <a:t> </a:t>
                      </a:r>
                      <a:r>
                        <a:rPr lang="en-US" sz="300" dirty="0">
                          <a:latin typeface="Calibri"/>
                          <a:ea typeface="Calibri"/>
                          <a:cs typeface="Times New Roman"/>
                        </a:rPr>
                        <a:t>antibiotic</a:t>
                      </a:r>
                      <a:r>
                        <a:rPr lang="en-US" sz="300" spc="-30" dirty="0">
                          <a:latin typeface="Calibri"/>
                          <a:ea typeface="Calibri"/>
                          <a:cs typeface="Times New Roman"/>
                        </a:rPr>
                        <a:t> </a:t>
                      </a:r>
                      <a:r>
                        <a:rPr lang="en-US" sz="300" dirty="0">
                          <a:latin typeface="Calibri"/>
                          <a:ea typeface="Calibri"/>
                          <a:cs typeface="Times New Roman"/>
                        </a:rPr>
                        <a:t>report.</a:t>
                      </a:r>
                      <a:endParaRPr lang="en-US" sz="500" dirty="0">
                        <a:latin typeface="Calibri"/>
                        <a:ea typeface="Calibri"/>
                        <a:cs typeface="Times New Roman"/>
                      </a:endParaRPr>
                    </a:p>
                    <a:p>
                      <a:pPr marL="10160" marR="50800">
                        <a:lnSpc>
                          <a:spcPct val="112000"/>
                        </a:lnSpc>
                        <a:spcBef>
                          <a:spcPts val="0"/>
                        </a:spcBef>
                        <a:spcAft>
                          <a:spcPts val="0"/>
                        </a:spcAft>
                      </a:pPr>
                      <a:r>
                        <a:rPr lang="en-US" sz="300" dirty="0">
                          <a:latin typeface="Calibri"/>
                          <a:ea typeface="Calibri"/>
                          <a:cs typeface="Times New Roman"/>
                        </a:rPr>
                        <a:t>Therapeutic</a:t>
                      </a:r>
                      <a:r>
                        <a:rPr lang="en-US" sz="300" spc="-30" dirty="0">
                          <a:latin typeface="Calibri"/>
                          <a:ea typeface="Calibri"/>
                          <a:cs typeface="Times New Roman"/>
                        </a:rPr>
                        <a:t> </a:t>
                      </a:r>
                      <a:r>
                        <a:rPr lang="en-US" sz="300" dirty="0">
                          <a:latin typeface="Calibri"/>
                          <a:ea typeface="Calibri"/>
                          <a:cs typeface="Times New Roman"/>
                        </a:rPr>
                        <a:t>options</a:t>
                      </a:r>
                      <a:r>
                        <a:rPr lang="en-US" sz="300" spc="-20" dirty="0">
                          <a:latin typeface="Calibri"/>
                          <a:ea typeface="Calibri"/>
                          <a:cs typeface="Times New Roman"/>
                        </a:rPr>
                        <a:t> </a:t>
                      </a:r>
                      <a:r>
                        <a:rPr lang="en-US" sz="300" dirty="0">
                          <a:latin typeface="Calibri"/>
                          <a:ea typeface="Calibri"/>
                          <a:cs typeface="Times New Roman"/>
                        </a:rPr>
                        <a:t>listed</a:t>
                      </a:r>
                      <a:r>
                        <a:rPr lang="en-US" sz="300" spc="-30" dirty="0">
                          <a:latin typeface="Calibri"/>
                          <a:ea typeface="Calibri"/>
                          <a:cs typeface="Times New Roman"/>
                        </a:rPr>
                        <a:t> </a:t>
                      </a:r>
                      <a:r>
                        <a:rPr lang="en-US" sz="300" dirty="0">
                          <a:latin typeface="Calibri"/>
                          <a:ea typeface="Calibri"/>
                          <a:cs typeface="Times New Roman"/>
                        </a:rPr>
                        <a:t>by</a:t>
                      </a:r>
                      <a:r>
                        <a:rPr lang="en-US" sz="300" spc="-20" dirty="0">
                          <a:latin typeface="Calibri"/>
                          <a:ea typeface="Calibri"/>
                          <a:cs typeface="Times New Roman"/>
                        </a:rPr>
                        <a:t> </a:t>
                      </a:r>
                      <a:r>
                        <a:rPr lang="en-US" sz="300" dirty="0">
                          <a:latin typeface="Calibri"/>
                          <a:ea typeface="Calibri"/>
                          <a:cs typeface="Times New Roman"/>
                        </a:rPr>
                        <a:t>the</a:t>
                      </a:r>
                      <a:r>
                        <a:rPr lang="en-US" sz="300" spc="-25" dirty="0">
                          <a:latin typeface="Calibri"/>
                          <a:ea typeface="Calibri"/>
                          <a:cs typeface="Times New Roman"/>
                        </a:rPr>
                        <a:t> </a:t>
                      </a:r>
                      <a:r>
                        <a:rPr lang="en-US" sz="300" dirty="0">
                          <a:latin typeface="Calibri"/>
                          <a:ea typeface="Calibri"/>
                          <a:cs typeface="Times New Roman"/>
                        </a:rPr>
                        <a:t>program</a:t>
                      </a:r>
                      <a:r>
                        <a:rPr lang="en-US" sz="300" spc="-25" dirty="0">
                          <a:latin typeface="Calibri"/>
                          <a:ea typeface="Calibri"/>
                          <a:cs typeface="Times New Roman"/>
                        </a:rPr>
                        <a:t> </a:t>
                      </a:r>
                      <a:r>
                        <a:rPr lang="en-US" sz="300" dirty="0">
                          <a:latin typeface="Calibri"/>
                          <a:ea typeface="Calibri"/>
                          <a:cs typeface="Times New Roman"/>
                        </a:rPr>
                        <a:t>are</a:t>
                      </a:r>
                      <a:r>
                        <a:rPr lang="en-US" sz="300" spc="-25" dirty="0">
                          <a:latin typeface="Calibri"/>
                          <a:ea typeface="Calibri"/>
                          <a:cs typeface="Times New Roman"/>
                        </a:rPr>
                        <a:t> </a:t>
                      </a:r>
                      <a:r>
                        <a:rPr lang="en-US" sz="300" dirty="0">
                          <a:latin typeface="Calibri"/>
                          <a:ea typeface="Calibri"/>
                          <a:cs typeface="Times New Roman"/>
                        </a:rPr>
                        <a:t>based</a:t>
                      </a:r>
                      <a:r>
                        <a:rPr lang="en-US" sz="300" spc="-30" dirty="0">
                          <a:latin typeface="Calibri"/>
                          <a:ea typeface="Calibri"/>
                          <a:cs typeface="Times New Roman"/>
                        </a:rPr>
                        <a:t> </a:t>
                      </a:r>
                      <a:r>
                        <a:rPr lang="en-US" sz="300" dirty="0">
                          <a:latin typeface="Calibri"/>
                          <a:ea typeface="Calibri"/>
                          <a:cs typeface="Times New Roman"/>
                        </a:rPr>
                        <a:t>upon</a:t>
                      </a:r>
                      <a:r>
                        <a:rPr lang="en-US" sz="300" spc="-30" dirty="0">
                          <a:latin typeface="Calibri"/>
                          <a:ea typeface="Calibri"/>
                          <a:cs typeface="Times New Roman"/>
                        </a:rPr>
                        <a:t> </a:t>
                      </a:r>
                      <a:r>
                        <a:rPr lang="en-US" sz="300" dirty="0">
                          <a:latin typeface="Calibri"/>
                          <a:ea typeface="Calibri"/>
                          <a:cs typeface="Times New Roman"/>
                        </a:rPr>
                        <a:t>national</a:t>
                      </a:r>
                      <a:r>
                        <a:rPr lang="en-US" sz="300" spc="-30" dirty="0">
                          <a:latin typeface="Calibri"/>
                          <a:ea typeface="Calibri"/>
                          <a:cs typeface="Times New Roman"/>
                        </a:rPr>
                        <a:t> </a:t>
                      </a:r>
                      <a:r>
                        <a:rPr lang="en-US" sz="300" dirty="0">
                          <a:latin typeface="Calibri"/>
                          <a:ea typeface="Calibri"/>
                          <a:cs typeface="Times New Roman"/>
                        </a:rPr>
                        <a:t>antibiotic</a:t>
                      </a:r>
                      <a:r>
                        <a:rPr lang="en-US" sz="300" spc="-30" dirty="0">
                          <a:latin typeface="Calibri"/>
                          <a:ea typeface="Calibri"/>
                          <a:cs typeface="Times New Roman"/>
                        </a:rPr>
                        <a:t> </a:t>
                      </a:r>
                      <a:r>
                        <a:rPr lang="en-US" sz="300" dirty="0">
                          <a:latin typeface="Calibri"/>
                          <a:ea typeface="Calibri"/>
                          <a:cs typeface="Times New Roman"/>
                        </a:rPr>
                        <a:t>susceptibility</a:t>
                      </a:r>
                      <a:r>
                        <a:rPr lang="en-US" sz="300" spc="-20" dirty="0">
                          <a:latin typeface="Calibri"/>
                          <a:ea typeface="Calibri"/>
                          <a:cs typeface="Times New Roman"/>
                        </a:rPr>
                        <a:t> </a:t>
                      </a:r>
                      <a:r>
                        <a:rPr lang="en-US" sz="300" dirty="0">
                          <a:latin typeface="Calibri"/>
                          <a:ea typeface="Calibri"/>
                          <a:cs typeface="Times New Roman"/>
                        </a:rPr>
                        <a:t>data</a:t>
                      </a:r>
                      <a:r>
                        <a:rPr lang="en-US" sz="300" spc="-25" dirty="0">
                          <a:latin typeface="Calibri"/>
                          <a:ea typeface="Calibri"/>
                          <a:cs typeface="Times New Roman"/>
                        </a:rPr>
                        <a:t> </a:t>
                      </a:r>
                      <a:r>
                        <a:rPr lang="en-US" sz="300" dirty="0">
                          <a:latin typeface="Calibri"/>
                          <a:ea typeface="Calibri"/>
                          <a:cs typeface="Times New Roman"/>
                        </a:rPr>
                        <a:t>and</a:t>
                      </a:r>
                      <a:r>
                        <a:rPr lang="en-US" sz="300" spc="-30" dirty="0">
                          <a:latin typeface="Calibri"/>
                          <a:ea typeface="Calibri"/>
                          <a:cs typeface="Times New Roman"/>
                        </a:rPr>
                        <a:t> </a:t>
                      </a:r>
                      <a:r>
                        <a:rPr lang="en-US" sz="300" dirty="0">
                          <a:latin typeface="Calibri"/>
                          <a:ea typeface="Calibri"/>
                          <a:cs typeface="Times New Roman"/>
                        </a:rPr>
                        <a:t>antibiograms.</a:t>
                      </a:r>
                      <a:r>
                        <a:rPr lang="en-US" sz="300" spc="-20" dirty="0">
                          <a:latin typeface="Calibri"/>
                          <a:ea typeface="Calibri"/>
                          <a:cs typeface="Times New Roman"/>
                        </a:rPr>
                        <a:t> </a:t>
                      </a:r>
                      <a:r>
                        <a:rPr lang="en-US" sz="300" dirty="0">
                          <a:latin typeface="Calibri"/>
                          <a:ea typeface="Calibri"/>
                          <a:cs typeface="Times New Roman"/>
                        </a:rPr>
                        <a:t>Therapy</a:t>
                      </a:r>
                      <a:r>
                        <a:rPr lang="en-US" sz="300" spc="-20" dirty="0">
                          <a:latin typeface="Calibri"/>
                          <a:ea typeface="Calibri"/>
                          <a:cs typeface="Times New Roman"/>
                        </a:rPr>
                        <a:t> </a:t>
                      </a:r>
                      <a:r>
                        <a:rPr lang="en-US" sz="300" dirty="0">
                          <a:latin typeface="Calibri"/>
                          <a:ea typeface="Calibri"/>
                          <a:cs typeface="Times New Roman"/>
                        </a:rPr>
                        <a:t>should</a:t>
                      </a:r>
                      <a:r>
                        <a:rPr lang="en-US" sz="300" spc="-30" dirty="0">
                          <a:latin typeface="Calibri"/>
                          <a:ea typeface="Calibri"/>
                          <a:cs typeface="Times New Roman"/>
                        </a:rPr>
                        <a:t> </a:t>
                      </a:r>
                      <a:r>
                        <a:rPr lang="en-US" sz="300" dirty="0">
                          <a:latin typeface="Calibri"/>
                          <a:ea typeface="Calibri"/>
                          <a:cs typeface="Times New Roman"/>
                        </a:rPr>
                        <a:t>not</a:t>
                      </a:r>
                      <a:r>
                        <a:rPr lang="en-US" sz="300" spc="-25" dirty="0">
                          <a:latin typeface="Calibri"/>
                          <a:ea typeface="Calibri"/>
                          <a:cs typeface="Times New Roman"/>
                        </a:rPr>
                        <a:t> </a:t>
                      </a:r>
                      <a:r>
                        <a:rPr lang="en-US" sz="300" dirty="0">
                          <a:latin typeface="Calibri"/>
                          <a:ea typeface="Calibri"/>
                          <a:cs typeface="Times New Roman"/>
                        </a:rPr>
                        <a:t>be</a:t>
                      </a:r>
                      <a:r>
                        <a:rPr lang="en-US" sz="300" spc="-25" dirty="0">
                          <a:latin typeface="Calibri"/>
                          <a:ea typeface="Calibri"/>
                          <a:cs typeface="Times New Roman"/>
                        </a:rPr>
                        <a:t> </a:t>
                      </a:r>
                      <a:r>
                        <a:rPr lang="en-US" sz="300" dirty="0">
                          <a:latin typeface="Calibri"/>
                          <a:ea typeface="Calibri"/>
                          <a:cs typeface="Times New Roman"/>
                        </a:rPr>
                        <a:t>undertaken</a:t>
                      </a:r>
                      <a:r>
                        <a:rPr lang="en-US" sz="300" spc="-30" dirty="0">
                          <a:latin typeface="Calibri"/>
                          <a:ea typeface="Calibri"/>
                          <a:cs typeface="Times New Roman"/>
                        </a:rPr>
                        <a:t> </a:t>
                      </a:r>
                      <a:r>
                        <a:rPr lang="en-US" sz="300" dirty="0">
                          <a:latin typeface="Calibri"/>
                          <a:ea typeface="Calibri"/>
                          <a:cs typeface="Times New Roman"/>
                        </a:rPr>
                        <a:t>without</a:t>
                      </a:r>
                      <a:r>
                        <a:rPr lang="en-US" sz="300" spc="-25" dirty="0">
                          <a:latin typeface="Calibri"/>
                          <a:ea typeface="Calibri"/>
                          <a:cs typeface="Times New Roman"/>
                        </a:rPr>
                        <a:t> </a:t>
                      </a:r>
                      <a:r>
                        <a:rPr lang="en-US" sz="300" dirty="0">
                          <a:latin typeface="Calibri"/>
                          <a:ea typeface="Calibri"/>
                          <a:cs typeface="Times New Roman"/>
                        </a:rPr>
                        <a:t>a thorough assessment of the indications, contraindications and side effects of any prospective drug or intervention. Furthermore, the database is curated and derived from incidence and prevalence statistics whose accuracy will vary widely for individual diseases and regions of the country. Changes in endemicity, incidence, and drugs of choice may occur. The list of drugs, infectious diseases and even country names will vary with time. Although we endeavor to include such</a:t>
                      </a:r>
                      <a:r>
                        <a:rPr lang="en-US" sz="300" spc="-30" dirty="0">
                          <a:latin typeface="Calibri"/>
                          <a:ea typeface="Calibri"/>
                          <a:cs typeface="Times New Roman"/>
                        </a:rPr>
                        <a:t> </a:t>
                      </a:r>
                      <a:r>
                        <a:rPr lang="en-US" sz="300" dirty="0">
                          <a:latin typeface="Calibri"/>
                          <a:ea typeface="Calibri"/>
                          <a:cs typeface="Times New Roman"/>
                        </a:rPr>
                        <a:t>new</a:t>
                      </a:r>
                      <a:r>
                        <a:rPr lang="en-US" sz="300" spc="-20" dirty="0">
                          <a:latin typeface="Calibri"/>
                          <a:ea typeface="Calibri"/>
                          <a:cs typeface="Times New Roman"/>
                        </a:rPr>
                        <a:t> </a:t>
                      </a:r>
                      <a:r>
                        <a:rPr lang="en-US" sz="300" dirty="0">
                          <a:latin typeface="Calibri"/>
                          <a:ea typeface="Calibri"/>
                          <a:cs typeface="Times New Roman"/>
                        </a:rPr>
                        <a:t>information</a:t>
                      </a:r>
                      <a:r>
                        <a:rPr lang="en-US" sz="300" spc="-30" dirty="0">
                          <a:latin typeface="Calibri"/>
                          <a:ea typeface="Calibri"/>
                          <a:cs typeface="Times New Roman"/>
                        </a:rPr>
                        <a:t> </a:t>
                      </a:r>
                      <a:r>
                        <a:rPr lang="en-US" sz="300" dirty="0">
                          <a:latin typeface="Calibri"/>
                          <a:ea typeface="Calibri"/>
                          <a:cs typeface="Times New Roman"/>
                        </a:rPr>
                        <a:t>on</a:t>
                      </a:r>
                      <a:r>
                        <a:rPr lang="en-US" sz="300" spc="-30" dirty="0">
                          <a:latin typeface="Calibri"/>
                          <a:ea typeface="Calibri"/>
                          <a:cs typeface="Times New Roman"/>
                        </a:rPr>
                        <a:t> </a:t>
                      </a:r>
                      <a:r>
                        <a:rPr lang="en-US" sz="300" dirty="0">
                          <a:latin typeface="Calibri"/>
                          <a:ea typeface="Calibri"/>
                          <a:cs typeface="Times New Roman"/>
                        </a:rPr>
                        <a:t>a</a:t>
                      </a:r>
                      <a:r>
                        <a:rPr lang="en-US" sz="300" spc="-25" dirty="0">
                          <a:latin typeface="Calibri"/>
                          <a:ea typeface="Calibri"/>
                          <a:cs typeface="Times New Roman"/>
                        </a:rPr>
                        <a:t> </a:t>
                      </a:r>
                      <a:r>
                        <a:rPr lang="en-US" sz="300" dirty="0">
                          <a:latin typeface="Calibri"/>
                          <a:ea typeface="Calibri"/>
                          <a:cs typeface="Times New Roman"/>
                        </a:rPr>
                        <a:t>timely</a:t>
                      </a:r>
                      <a:r>
                        <a:rPr lang="en-US" sz="300" spc="-20" dirty="0">
                          <a:latin typeface="Calibri"/>
                          <a:ea typeface="Calibri"/>
                          <a:cs typeface="Times New Roman"/>
                        </a:rPr>
                        <a:t> </a:t>
                      </a:r>
                      <a:r>
                        <a:rPr lang="en-US" sz="300" dirty="0">
                          <a:latin typeface="Calibri"/>
                          <a:ea typeface="Calibri"/>
                          <a:cs typeface="Times New Roman"/>
                        </a:rPr>
                        <a:t>basis,</a:t>
                      </a:r>
                      <a:r>
                        <a:rPr lang="en-US" sz="300" spc="-30" dirty="0">
                          <a:latin typeface="Calibri"/>
                          <a:ea typeface="Calibri"/>
                          <a:cs typeface="Times New Roman"/>
                        </a:rPr>
                        <a:t> </a:t>
                      </a:r>
                      <a:r>
                        <a:rPr lang="en-US" sz="300" dirty="0">
                          <a:latin typeface="Calibri"/>
                          <a:ea typeface="Calibri"/>
                          <a:cs typeface="Times New Roman"/>
                        </a:rPr>
                        <a:t>a</a:t>
                      </a:r>
                      <a:r>
                        <a:rPr lang="en-US" sz="300" spc="-25" dirty="0">
                          <a:latin typeface="Calibri"/>
                          <a:ea typeface="Calibri"/>
                          <a:cs typeface="Times New Roman"/>
                        </a:rPr>
                        <a:t> </a:t>
                      </a:r>
                      <a:r>
                        <a:rPr lang="en-US" sz="300" dirty="0">
                          <a:latin typeface="Calibri"/>
                          <a:ea typeface="Calibri"/>
                          <a:cs typeface="Times New Roman"/>
                        </a:rPr>
                        <a:t>delay</a:t>
                      </a:r>
                      <a:r>
                        <a:rPr lang="en-US" sz="300" spc="-20" dirty="0">
                          <a:latin typeface="Calibri"/>
                          <a:ea typeface="Calibri"/>
                          <a:cs typeface="Times New Roman"/>
                        </a:rPr>
                        <a:t> </a:t>
                      </a:r>
                      <a:r>
                        <a:rPr lang="en-US" sz="300" dirty="0">
                          <a:latin typeface="Calibri"/>
                          <a:ea typeface="Calibri"/>
                          <a:cs typeface="Times New Roman"/>
                        </a:rPr>
                        <a:t>cannot</a:t>
                      </a:r>
                      <a:r>
                        <a:rPr lang="en-US" sz="300" spc="-25" dirty="0">
                          <a:latin typeface="Calibri"/>
                          <a:ea typeface="Calibri"/>
                          <a:cs typeface="Times New Roman"/>
                        </a:rPr>
                        <a:t> </a:t>
                      </a:r>
                      <a:r>
                        <a:rPr lang="en-US" sz="300" dirty="0">
                          <a:latin typeface="Calibri"/>
                          <a:ea typeface="Calibri"/>
                          <a:cs typeface="Times New Roman"/>
                        </a:rPr>
                        <a:t>be</a:t>
                      </a:r>
                      <a:r>
                        <a:rPr lang="en-US" sz="300" spc="-25" dirty="0">
                          <a:latin typeface="Calibri"/>
                          <a:ea typeface="Calibri"/>
                          <a:cs typeface="Times New Roman"/>
                        </a:rPr>
                        <a:t> </a:t>
                      </a:r>
                      <a:r>
                        <a:rPr lang="en-US" sz="300" dirty="0">
                          <a:latin typeface="Calibri"/>
                          <a:ea typeface="Calibri"/>
                          <a:cs typeface="Times New Roman"/>
                        </a:rPr>
                        <a:t>avoided.</a:t>
                      </a:r>
                      <a:r>
                        <a:rPr lang="en-US" sz="300" spc="-20" dirty="0">
                          <a:latin typeface="Calibri"/>
                          <a:ea typeface="Calibri"/>
                          <a:cs typeface="Times New Roman"/>
                        </a:rPr>
                        <a:t> </a:t>
                      </a:r>
                      <a:r>
                        <a:rPr lang="en-US" sz="300" dirty="0">
                          <a:latin typeface="Calibri"/>
                          <a:ea typeface="Calibri"/>
                          <a:cs typeface="Times New Roman"/>
                        </a:rPr>
                        <a:t>For</a:t>
                      </a:r>
                      <a:r>
                        <a:rPr lang="en-US" sz="300" spc="-30" dirty="0">
                          <a:latin typeface="Calibri"/>
                          <a:ea typeface="Calibri"/>
                          <a:cs typeface="Times New Roman"/>
                        </a:rPr>
                        <a:t> </a:t>
                      </a:r>
                      <a:r>
                        <a:rPr lang="en-US" sz="300" dirty="0">
                          <a:latin typeface="Calibri"/>
                          <a:ea typeface="Calibri"/>
                          <a:cs typeface="Times New Roman"/>
                        </a:rPr>
                        <a:t>more</a:t>
                      </a:r>
                      <a:r>
                        <a:rPr lang="en-US" sz="300" spc="-25" dirty="0">
                          <a:latin typeface="Calibri"/>
                          <a:ea typeface="Calibri"/>
                          <a:cs typeface="Times New Roman"/>
                        </a:rPr>
                        <a:t> </a:t>
                      </a:r>
                      <a:r>
                        <a:rPr lang="en-US" sz="300" dirty="0">
                          <a:latin typeface="Calibri"/>
                          <a:ea typeface="Calibri"/>
                          <a:cs typeface="Times New Roman"/>
                        </a:rPr>
                        <a:t>information</a:t>
                      </a:r>
                      <a:r>
                        <a:rPr lang="en-US" sz="300" spc="-30" dirty="0">
                          <a:latin typeface="Calibri"/>
                          <a:ea typeface="Calibri"/>
                          <a:cs typeface="Times New Roman"/>
                        </a:rPr>
                        <a:t> </a:t>
                      </a:r>
                      <a:r>
                        <a:rPr lang="en-US" sz="300" dirty="0">
                          <a:latin typeface="Calibri"/>
                          <a:ea typeface="Calibri"/>
                          <a:cs typeface="Times New Roman"/>
                        </a:rPr>
                        <a:t>please</a:t>
                      </a:r>
                      <a:r>
                        <a:rPr lang="en-US" sz="300" spc="-25" dirty="0">
                          <a:latin typeface="Calibri"/>
                          <a:ea typeface="Calibri"/>
                          <a:cs typeface="Times New Roman"/>
                        </a:rPr>
                        <a:t> </a:t>
                      </a:r>
                      <a:r>
                        <a:rPr lang="en-US" sz="300" dirty="0">
                          <a:latin typeface="Calibri"/>
                          <a:ea typeface="Calibri"/>
                          <a:cs typeface="Times New Roman"/>
                        </a:rPr>
                        <a:t>contact</a:t>
                      </a:r>
                      <a:r>
                        <a:rPr lang="en-US" sz="300" spc="-25" dirty="0">
                          <a:latin typeface="Calibri"/>
                          <a:ea typeface="Calibri"/>
                          <a:cs typeface="Times New Roman"/>
                        </a:rPr>
                        <a:t> </a:t>
                      </a:r>
                      <a:r>
                        <a:rPr lang="en-US" sz="300" dirty="0">
                          <a:latin typeface="Calibri"/>
                          <a:ea typeface="Calibri"/>
                          <a:cs typeface="Times New Roman"/>
                        </a:rPr>
                        <a:t>us</a:t>
                      </a:r>
                      <a:r>
                        <a:rPr lang="en-US" sz="300" spc="-20" dirty="0">
                          <a:latin typeface="Calibri"/>
                          <a:ea typeface="Calibri"/>
                          <a:cs typeface="Times New Roman"/>
                        </a:rPr>
                        <a:t> </a:t>
                      </a:r>
                      <a:r>
                        <a:rPr lang="en-US" sz="300" dirty="0">
                          <a:latin typeface="Calibri"/>
                          <a:ea typeface="Calibri"/>
                          <a:cs typeface="Times New Roman"/>
                        </a:rPr>
                        <a:t>at</a:t>
                      </a:r>
                      <a:r>
                        <a:rPr lang="en-US" sz="300" spc="-25" dirty="0">
                          <a:latin typeface="Calibri"/>
                          <a:ea typeface="Calibri"/>
                          <a:cs typeface="Times New Roman"/>
                        </a:rPr>
                        <a:t> </a:t>
                      </a:r>
                      <a:r>
                        <a:rPr lang="en-US" sz="300" dirty="0">
                          <a:latin typeface="Calibri"/>
                          <a:ea typeface="Calibri"/>
                          <a:cs typeface="Times New Roman"/>
                        </a:rPr>
                        <a:t>806.771.1134</a:t>
                      </a:r>
                      <a:endParaRPr lang="en-US" sz="5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Date Placeholder 5"/>
          <p:cNvSpPr>
            <a:spLocks noGrp="1"/>
          </p:cNvSpPr>
          <p:nvPr>
            <p:ph type="dt" sz="half" idx="10"/>
          </p:nvPr>
        </p:nvSpPr>
        <p:spPr/>
        <p:txBody>
          <a:bodyPr/>
          <a:lstStyle/>
          <a:p>
            <a:fld id="{29FCC34E-7E90-45DC-9771-3A63EA890939}" type="datetime1">
              <a:rPr lang="en-US" smtClean="0"/>
              <a:pPr/>
              <a:t>10/5/2015</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1696</Words>
  <Application>Microsoft Office PowerPoint</Application>
  <PresentationFormat>On-screen Show (4:3)</PresentationFormat>
  <Paragraphs>408</Paragraphs>
  <Slides>14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Acrobat Document</vt:lpstr>
      <vt:lpstr>Economics of Wound Management</vt:lpstr>
      <vt:lpstr>In the United States, chronic wounds affect around 9.5 million patients. ..... Wound infections are the most expensive complications following surgery .</vt:lpstr>
      <vt:lpstr>Treatment path/Costs Scale </vt:lpstr>
      <vt:lpstr>Wellmed Clinics-HCD-WCC</vt:lpstr>
      <vt:lpstr>HCD-Admitted Wellmed Patients with Chronic Wounds</vt:lpstr>
      <vt:lpstr>Economic Consequences of Non-Healing Wounds</vt:lpstr>
      <vt:lpstr>Molecular Diagnostics/DNA Sequencing</vt:lpstr>
      <vt:lpstr>Level 1 Report (24 Hrs.)</vt:lpstr>
      <vt:lpstr>Level 2 Report DeCodex (48-60 hrs)</vt:lpstr>
      <vt:lpstr>Molecular Diagnostics </vt:lpstr>
      <vt:lpstr>Median Number Days to heal by Wound Type</vt:lpstr>
      <vt:lpstr>Costs Savings</vt:lpstr>
      <vt:lpstr>Outcomes</vt:lpstr>
      <vt:lpstr>References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of Wound Management</dc:title>
  <dc:creator>Cesar Lozano</dc:creator>
  <cp:lastModifiedBy>Cesar Lozano</cp:lastModifiedBy>
  <cp:revision>24</cp:revision>
  <dcterms:created xsi:type="dcterms:W3CDTF">2015-10-02T20:12:11Z</dcterms:created>
  <dcterms:modified xsi:type="dcterms:W3CDTF">2015-10-05T14:02:16Z</dcterms:modified>
</cp:coreProperties>
</file>